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9" r:id="rId6"/>
    <p:sldId id="274" r:id="rId7"/>
    <p:sldId id="333" r:id="rId8"/>
    <p:sldId id="327" r:id="rId9"/>
    <p:sldId id="280" r:id="rId10"/>
    <p:sldId id="264" r:id="rId11"/>
    <p:sldId id="326" r:id="rId12"/>
    <p:sldId id="265" r:id="rId13"/>
    <p:sldId id="331" r:id="rId14"/>
    <p:sldId id="266" r:id="rId15"/>
    <p:sldId id="267" r:id="rId16"/>
    <p:sldId id="332" r:id="rId17"/>
    <p:sldId id="270" r:id="rId18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5FF0E-1523-4074-830E-6AAF7BDA8891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3E2E5-C9DC-462D-B602-91B1FEAC0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18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9D9BA-400F-42F7-B764-5BBBC295EB6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16426"/>
            <a:ext cx="5504204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CE561-7415-47E8-AE5B-17DD36148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8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13A824-DFD7-C849-BFD5-D5BC970B24B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71A3-305A-4D0A-8E79-429C46509C9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94360"/>
            <a:ext cx="4553721" cy="459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22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2" y="6477000"/>
            <a:ext cx="4432078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Multifamily</a:t>
            </a:r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Tool for Energy Audits (MulTEA) Webinar Training – Session 1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9" r:id="rId3"/>
    <p:sldLayoutId id="2147483940" r:id="rId4"/>
    <p:sldLayoutId id="2147483941" r:id="rId5"/>
    <p:sldLayoutId id="2147483942" r:id="rId6"/>
    <p:sldLayoutId id="214748394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lhotram@ornl.gov" TargetMode="External"/><Relationship Id="rId2" Type="http://schemas.openxmlformats.org/officeDocument/2006/relationships/hyperlink" Target="mailto:ternesmp@ornl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ccawigk@ornl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hyperion.ornl.gov/wx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379976" cy="2057615"/>
          </a:xfrm>
        </p:spPr>
        <p:txBody>
          <a:bodyPr/>
          <a:lstStyle/>
          <a:p>
            <a:r>
              <a:rPr lang="en-US" dirty="0" smtClean="0"/>
              <a:t>Multifamily Tool for Energy Audits (MulTEA) Training Webinar – Session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2290870"/>
            <a:ext cx="4378776" cy="334793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Mark Ternes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Mini Malhotra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Gina Accawi</a:t>
            </a:r>
          </a:p>
          <a:p>
            <a:endParaRPr lang="en-US" dirty="0" smtClean="0"/>
          </a:p>
          <a:p>
            <a:r>
              <a:rPr lang="en-US" dirty="0" smtClean="0"/>
              <a:t>Oak Ridge National Laboratory</a:t>
            </a:r>
          </a:p>
          <a:p>
            <a:endParaRPr lang="en-US" dirty="0" smtClean="0"/>
          </a:p>
          <a:p>
            <a:r>
              <a:rPr lang="en-US" dirty="0" smtClean="0"/>
              <a:t>June 13,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Bent-Up Arrow 78"/>
          <p:cNvSpPr/>
          <p:nvPr/>
        </p:nvSpPr>
        <p:spPr>
          <a:xfrm rot="5400000">
            <a:off x="5765096" y="4332908"/>
            <a:ext cx="678697" cy="529264"/>
          </a:xfrm>
          <a:prstGeom prst="bentUpArrow">
            <a:avLst>
              <a:gd name="adj1" fmla="val 24623"/>
              <a:gd name="adj2" fmla="val 28888"/>
              <a:gd name="adj3" fmla="val 19868"/>
            </a:avLst>
          </a:prstGeom>
          <a:solidFill>
            <a:srgbClr val="006C3A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82880" rIns="0" bIns="18288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endParaRPr lang="en-US" sz="1400"/>
          </a:p>
        </p:txBody>
      </p:sp>
      <p:sp>
        <p:nvSpPr>
          <p:cNvPr id="63" name="Right Arrow 62"/>
          <p:cNvSpPr/>
          <p:nvPr/>
        </p:nvSpPr>
        <p:spPr>
          <a:xfrm>
            <a:off x="7033983" y="4597164"/>
            <a:ext cx="218333" cy="322485"/>
          </a:xfrm>
          <a:prstGeom prst="rightArrow">
            <a:avLst>
              <a:gd name="adj1" fmla="val 50000"/>
              <a:gd name="adj2" fmla="val 32549"/>
            </a:avLst>
          </a:prstGeom>
          <a:solidFill>
            <a:srgbClr val="006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>
            <a:off x="7911107" y="4597164"/>
            <a:ext cx="218333" cy="322485"/>
          </a:xfrm>
          <a:prstGeom prst="rightArrow">
            <a:avLst>
              <a:gd name="adj1" fmla="val 50000"/>
              <a:gd name="adj2" fmla="val 3254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4410637" y="3766584"/>
            <a:ext cx="218333" cy="322485"/>
          </a:xfrm>
          <a:prstGeom prst="rightArrow">
            <a:avLst>
              <a:gd name="adj1" fmla="val 50000"/>
              <a:gd name="adj2" fmla="val 32549"/>
            </a:avLst>
          </a:prstGeom>
          <a:solidFill>
            <a:srgbClr val="006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>
            <a:off x="5280141" y="3766584"/>
            <a:ext cx="218333" cy="322485"/>
          </a:xfrm>
          <a:prstGeom prst="rightArrow">
            <a:avLst>
              <a:gd name="adj1" fmla="val 50000"/>
              <a:gd name="adj2" fmla="val 3254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904171" y="2895599"/>
            <a:ext cx="218333" cy="322485"/>
          </a:xfrm>
          <a:prstGeom prst="rightArrow">
            <a:avLst>
              <a:gd name="adj1" fmla="val 50000"/>
              <a:gd name="adj2" fmla="val 32549"/>
            </a:avLst>
          </a:prstGeom>
          <a:solidFill>
            <a:srgbClr val="006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>
            <a:off x="1773675" y="2895599"/>
            <a:ext cx="218333" cy="322485"/>
          </a:xfrm>
          <a:prstGeom prst="rightArrow">
            <a:avLst>
              <a:gd name="adj1" fmla="val 50000"/>
              <a:gd name="adj2" fmla="val 32549"/>
            </a:avLst>
          </a:prstGeom>
          <a:solidFill>
            <a:srgbClr val="006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>
            <a:off x="2653991" y="2895599"/>
            <a:ext cx="218333" cy="322485"/>
          </a:xfrm>
          <a:prstGeom prst="rightArrow">
            <a:avLst>
              <a:gd name="adj1" fmla="val 50000"/>
              <a:gd name="adj2" fmla="val 3254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MulTEA’s Auditing Steps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30952" y="2755712"/>
            <a:ext cx="805246" cy="612327"/>
          </a:xfrm>
          <a:prstGeom prst="rect">
            <a:avLst/>
          </a:prstGeom>
          <a:solidFill>
            <a:srgbClr val="006C3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82880" rIns="0" bIns="1828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Describe the Building</a:t>
            </a:r>
            <a:endParaRPr lang="en-US" sz="1200" b="1" kern="1200" dirty="0"/>
          </a:p>
        </p:txBody>
      </p:sp>
      <p:sp>
        <p:nvSpPr>
          <p:cNvPr id="16" name="Rectangle 15"/>
          <p:cNvSpPr/>
          <p:nvPr/>
        </p:nvSpPr>
        <p:spPr>
          <a:xfrm>
            <a:off x="1107670" y="2755712"/>
            <a:ext cx="805246" cy="612327"/>
          </a:xfrm>
          <a:prstGeom prst="rect">
            <a:avLst/>
          </a:prstGeom>
          <a:solidFill>
            <a:srgbClr val="006C3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82880" rIns="0" bIns="1828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Enter Utility Bills</a:t>
            </a:r>
            <a:endParaRPr lang="en-US" sz="1200" b="1" kern="1200" dirty="0"/>
          </a:p>
        </p:txBody>
      </p:sp>
      <p:sp>
        <p:nvSpPr>
          <p:cNvPr id="17" name="Rectangle 16"/>
          <p:cNvSpPr/>
          <p:nvPr/>
        </p:nvSpPr>
        <p:spPr>
          <a:xfrm>
            <a:off x="1984388" y="2755712"/>
            <a:ext cx="805246" cy="6123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82880" rIns="0" bIns="1828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Calibration Run</a:t>
            </a:r>
            <a:endParaRPr lang="en-US" sz="1200" b="1" kern="1200" dirty="0"/>
          </a:p>
        </p:txBody>
      </p:sp>
      <p:sp>
        <p:nvSpPr>
          <p:cNvPr id="22" name="Rectangle 21"/>
          <p:cNvSpPr/>
          <p:nvPr/>
        </p:nvSpPr>
        <p:spPr>
          <a:xfrm>
            <a:off x="2861106" y="2755712"/>
            <a:ext cx="805246" cy="612327"/>
          </a:xfrm>
          <a:prstGeom prst="rect">
            <a:avLst/>
          </a:prstGeom>
          <a:solidFill>
            <a:srgbClr val="006C3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82880" rIns="0" bIns="1828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View Calibration Results</a:t>
            </a:r>
            <a:endParaRPr lang="en-US" sz="1200" b="1" kern="1200" dirty="0"/>
          </a:p>
        </p:txBody>
      </p:sp>
      <p:sp>
        <p:nvSpPr>
          <p:cNvPr id="27" name="Rectangle 26"/>
          <p:cNvSpPr/>
          <p:nvPr/>
        </p:nvSpPr>
        <p:spPr>
          <a:xfrm>
            <a:off x="6367978" y="4452244"/>
            <a:ext cx="805246" cy="612327"/>
          </a:xfrm>
          <a:prstGeom prst="rect">
            <a:avLst/>
          </a:prstGeom>
          <a:solidFill>
            <a:srgbClr val="006C3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82880" rIns="0" bIns="1828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Select Package</a:t>
            </a:r>
            <a:endParaRPr lang="en-US" sz="1200" b="1" kern="1200" dirty="0"/>
          </a:p>
        </p:txBody>
      </p:sp>
      <p:sp>
        <p:nvSpPr>
          <p:cNvPr id="28" name="Rectangle 27"/>
          <p:cNvSpPr/>
          <p:nvPr/>
        </p:nvSpPr>
        <p:spPr>
          <a:xfrm>
            <a:off x="7244696" y="4452244"/>
            <a:ext cx="805246" cy="6123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82880" rIns="0" bIns="1828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Package Run</a:t>
            </a:r>
            <a:endParaRPr lang="en-US" sz="1200" b="1" kern="1200" dirty="0"/>
          </a:p>
        </p:txBody>
      </p:sp>
      <p:sp>
        <p:nvSpPr>
          <p:cNvPr id="29" name="Rectangle 28"/>
          <p:cNvSpPr/>
          <p:nvPr/>
        </p:nvSpPr>
        <p:spPr>
          <a:xfrm>
            <a:off x="8121414" y="4452244"/>
            <a:ext cx="805246" cy="612327"/>
          </a:xfrm>
          <a:prstGeom prst="rect">
            <a:avLst/>
          </a:prstGeom>
          <a:solidFill>
            <a:srgbClr val="006C3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82880" rIns="0" bIns="1828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View Package Results</a:t>
            </a:r>
            <a:endParaRPr lang="en-US" sz="1200" b="1" kern="1200" dirty="0"/>
          </a:p>
        </p:txBody>
      </p:sp>
      <p:sp>
        <p:nvSpPr>
          <p:cNvPr id="30" name="Rectangle 29"/>
          <p:cNvSpPr/>
          <p:nvPr/>
        </p:nvSpPr>
        <p:spPr>
          <a:xfrm>
            <a:off x="3737824" y="3621664"/>
            <a:ext cx="805246" cy="612327"/>
          </a:xfrm>
          <a:prstGeom prst="rect">
            <a:avLst/>
          </a:prstGeom>
          <a:solidFill>
            <a:srgbClr val="006C3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82880" rIns="0" bIns="1828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Describe Measures</a:t>
            </a:r>
            <a:endParaRPr lang="en-US" sz="1200" b="1" kern="1200" dirty="0"/>
          </a:p>
        </p:txBody>
      </p:sp>
      <p:sp>
        <p:nvSpPr>
          <p:cNvPr id="31" name="Rectangle 30"/>
          <p:cNvSpPr/>
          <p:nvPr/>
        </p:nvSpPr>
        <p:spPr>
          <a:xfrm>
            <a:off x="4614542" y="3621664"/>
            <a:ext cx="805246" cy="6123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82880" rIns="0" bIns="1828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Measures Run</a:t>
            </a:r>
            <a:endParaRPr lang="en-US" sz="1200" b="1" kern="1200" dirty="0"/>
          </a:p>
        </p:txBody>
      </p:sp>
      <p:sp>
        <p:nvSpPr>
          <p:cNvPr id="32" name="Rectangle 31"/>
          <p:cNvSpPr/>
          <p:nvPr/>
        </p:nvSpPr>
        <p:spPr>
          <a:xfrm>
            <a:off x="5491260" y="3621664"/>
            <a:ext cx="805246" cy="612327"/>
          </a:xfrm>
          <a:prstGeom prst="rect">
            <a:avLst/>
          </a:prstGeom>
          <a:solidFill>
            <a:srgbClr val="006C3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82880" rIns="0" bIns="18288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View Measures Results</a:t>
            </a:r>
            <a:endParaRPr lang="en-US" sz="1200" b="1" kern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62372" y="3368039"/>
            <a:ext cx="2408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Run 1: Calibration Run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96506" y="5064571"/>
            <a:ext cx="2165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Run 3: Package Run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Elbow Connector 38"/>
          <p:cNvCxnSpPr>
            <a:stCxn id="22" idx="0"/>
            <a:endCxn id="17" idx="0"/>
          </p:cNvCxnSpPr>
          <p:nvPr/>
        </p:nvCxnSpPr>
        <p:spPr>
          <a:xfrm rot="16200000" flipV="1">
            <a:off x="2825370" y="2317353"/>
            <a:ext cx="12700" cy="876718"/>
          </a:xfrm>
          <a:prstGeom prst="bentConnector3">
            <a:avLst>
              <a:gd name="adj1" fmla="val 1800000"/>
            </a:avLst>
          </a:prstGeom>
          <a:ln w="19050">
            <a:solidFill>
              <a:srgbClr val="006C3A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2" idx="0"/>
            <a:endCxn id="31" idx="0"/>
          </p:cNvCxnSpPr>
          <p:nvPr/>
        </p:nvCxnSpPr>
        <p:spPr>
          <a:xfrm rot="16200000" flipV="1">
            <a:off x="5455524" y="3183305"/>
            <a:ext cx="12700" cy="876718"/>
          </a:xfrm>
          <a:prstGeom prst="bentConnector3">
            <a:avLst>
              <a:gd name="adj1" fmla="val 1800000"/>
            </a:avLst>
          </a:prstGeom>
          <a:ln w="19050">
            <a:solidFill>
              <a:srgbClr val="006C3A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29" idx="0"/>
            <a:endCxn id="28" idx="0"/>
          </p:cNvCxnSpPr>
          <p:nvPr/>
        </p:nvCxnSpPr>
        <p:spPr>
          <a:xfrm rot="16200000" flipV="1">
            <a:off x="8085678" y="4013885"/>
            <a:ext cx="12700" cy="876718"/>
          </a:xfrm>
          <a:prstGeom prst="bentConnector3">
            <a:avLst>
              <a:gd name="adj1" fmla="val 1800000"/>
            </a:avLst>
          </a:prstGeom>
          <a:ln w="19050">
            <a:solidFill>
              <a:srgbClr val="006C3A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Bent-Up Arrow 55"/>
          <p:cNvSpPr/>
          <p:nvPr/>
        </p:nvSpPr>
        <p:spPr>
          <a:xfrm rot="5400000">
            <a:off x="3133842" y="3454609"/>
            <a:ext cx="678697" cy="529264"/>
          </a:xfrm>
          <a:prstGeom prst="bentUpArrow">
            <a:avLst>
              <a:gd name="adj1" fmla="val 24623"/>
              <a:gd name="adj2" fmla="val 28888"/>
              <a:gd name="adj3" fmla="val 19868"/>
            </a:avLst>
          </a:prstGeom>
          <a:solidFill>
            <a:srgbClr val="006C3A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82880" rIns="0" bIns="18288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endParaRPr lang="en-US" sz="1400"/>
          </a:p>
        </p:txBody>
      </p:sp>
      <p:sp>
        <p:nvSpPr>
          <p:cNvPr id="34" name="TextBox 33"/>
          <p:cNvSpPr txBox="1"/>
          <p:nvPr/>
        </p:nvSpPr>
        <p:spPr>
          <a:xfrm>
            <a:off x="3666352" y="4235828"/>
            <a:ext cx="2281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Run 2: Measures Run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104360" y="2057400"/>
            <a:ext cx="145471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Modify building inputs, if needed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763900" y="2921913"/>
            <a:ext cx="145471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Modify measures details, if needed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252316" y="3760113"/>
            <a:ext cx="16743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Modify package selection, if needed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74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Creating/Viewing Audits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68413"/>
            <a:ext cx="4278573" cy="247247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6C3A"/>
                </a:solidFill>
              </a:rPr>
              <a:t>To create a new audit</a:t>
            </a:r>
          </a:p>
          <a:p>
            <a:r>
              <a:rPr lang="en-US" sz="2400" dirty="0" smtClean="0"/>
              <a:t>Log in </a:t>
            </a:r>
          </a:p>
          <a:p>
            <a:r>
              <a:rPr lang="en-US" sz="2400" dirty="0" smtClean="0"/>
              <a:t>Make sure Agency created</a:t>
            </a:r>
          </a:p>
          <a:p>
            <a:r>
              <a:rPr lang="en-US" sz="2400" dirty="0" smtClean="0"/>
              <a:t>Create an Account </a:t>
            </a:r>
          </a:p>
          <a:p>
            <a:r>
              <a:rPr lang="en-US" sz="2400" dirty="0" smtClean="0"/>
              <a:t>Create an Audit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6716" y="1268414"/>
            <a:ext cx="3910084" cy="229232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6C3A"/>
                </a:solidFill>
              </a:rPr>
              <a:t>To view an existing audit</a:t>
            </a:r>
          </a:p>
          <a:p>
            <a:r>
              <a:rPr lang="en-US" sz="2400" dirty="0" smtClean="0"/>
              <a:t>Log in</a:t>
            </a:r>
          </a:p>
          <a:p>
            <a:r>
              <a:rPr lang="en-US" sz="2400" dirty="0" smtClean="0"/>
              <a:t>View Audits</a:t>
            </a:r>
          </a:p>
          <a:p>
            <a:r>
              <a:rPr lang="en-US" sz="2400" dirty="0" smtClean="0"/>
              <a:t>Select the desired audit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41960" y="4114800"/>
            <a:ext cx="840486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None/>
            </a:pPr>
            <a:r>
              <a:rPr lang="en-US" sz="2000" b="1" dirty="0" smtClean="0">
                <a:solidFill>
                  <a:srgbClr val="006C3A"/>
                </a:solidFill>
                <a:latin typeface="Arial" pitchFamily="34" charset="0"/>
                <a:cs typeface="Arial" pitchFamily="34" charset="0"/>
              </a:rPr>
              <a:t>Notes:</a:t>
            </a:r>
            <a:endParaRPr lang="en-US" sz="2000" b="1" dirty="0">
              <a:solidFill>
                <a:srgbClr val="006C3A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Agency is most likely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created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only once</a:t>
            </a:r>
          </a:p>
          <a:p>
            <a:pPr marL="342900" indent="-342900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Separate [client’s] accounts must be created to identify different projects</a:t>
            </a:r>
          </a:p>
          <a:p>
            <a:pPr marL="342900" indent="-342900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Multiple audits may be created under same account</a:t>
            </a:r>
          </a:p>
        </p:txBody>
      </p:sp>
    </p:spTree>
    <p:extLst>
      <p:ext uri="{BB962C8B-B14F-4D97-AF65-F5344CB8AC3E}">
        <p14:creationId xmlns:p14="http://schemas.microsoft.com/office/powerpoint/2010/main" val="6758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Creating/Viewing Audits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4" y="990600"/>
            <a:ext cx="8753476" cy="470898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6C3A"/>
                </a:solidFill>
              </a:rPr>
              <a:t>Example: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6C3A"/>
                </a:solidFill>
              </a:rPr>
              <a:t>Magnolia Apartments complex comprised of two types of buildings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6C3A"/>
                </a:solidFill>
              </a:rPr>
              <a:t>Building Type 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6C3A"/>
                </a:solidFill>
              </a:rPr>
              <a:t>Building Type 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6C3A"/>
                </a:solidFill>
              </a:rPr>
              <a:t>Approach 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Account Name: Magnolia Apartments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Audit Name: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Building A</a:t>
            </a:r>
            <a:endParaRPr lang="en-US" sz="2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Building 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6C3A"/>
                </a:solidFill>
              </a:rPr>
              <a:t>Approach 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Account Name: Magnolia Apts. Bldg. 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Audit Name: Building 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Account Name: </a:t>
            </a:r>
            <a:r>
              <a:rPr lang="en-US" sz="2000" dirty="0"/>
              <a:t>Magnolia Apts. Bldg. </a:t>
            </a:r>
            <a:r>
              <a:rPr lang="en-US" sz="2000" dirty="0" smtClean="0"/>
              <a:t>B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Audit: Building B</a:t>
            </a:r>
          </a:p>
        </p:txBody>
      </p:sp>
    </p:spTree>
    <p:extLst>
      <p:ext uri="{BB962C8B-B14F-4D97-AF65-F5344CB8AC3E}">
        <p14:creationId xmlns:p14="http://schemas.microsoft.com/office/powerpoint/2010/main" val="8945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066800"/>
            <a:ext cx="8642640" cy="4724400"/>
          </a:xfrm>
        </p:spPr>
        <p:txBody>
          <a:bodyPr/>
          <a:lstStyle/>
          <a:p>
            <a:r>
              <a:rPr lang="en-US" dirty="0" smtClean="0"/>
              <a:t>Next webinar Thursday, June 15 at 1:00 EDT</a:t>
            </a:r>
          </a:p>
          <a:p>
            <a:r>
              <a:rPr lang="en-US" dirty="0" smtClean="0"/>
              <a:t>Recording link for this webinar and the Power Point presentation will be sent to all participants later today</a:t>
            </a:r>
          </a:p>
          <a:p>
            <a:r>
              <a:rPr lang="en-US" dirty="0" smtClean="0"/>
              <a:t>Log in information will be sent to all participants at the end of the webinar series</a:t>
            </a:r>
          </a:p>
          <a:p>
            <a:pPr lvl="1"/>
            <a:r>
              <a:rPr lang="en-US" dirty="0" smtClean="0"/>
              <a:t>Web address</a:t>
            </a:r>
          </a:p>
          <a:p>
            <a:pPr lvl="1"/>
            <a:r>
              <a:rPr lang="en-US" dirty="0" smtClean="0"/>
              <a:t>User ID and password</a:t>
            </a:r>
          </a:p>
          <a:p>
            <a:pPr lvl="2"/>
            <a:r>
              <a:rPr lang="en-US" dirty="0"/>
              <a:t>Each </a:t>
            </a:r>
            <a:r>
              <a:rPr lang="en-US" dirty="0" smtClean="0"/>
              <a:t>participant </a:t>
            </a:r>
            <a:r>
              <a:rPr lang="en-US" dirty="0"/>
              <a:t>will get one set of login information</a:t>
            </a:r>
          </a:p>
          <a:p>
            <a:pPr lvl="2"/>
            <a:r>
              <a:rPr lang="en-US" dirty="0" smtClean="0"/>
              <a:t>Agency </a:t>
            </a:r>
            <a:r>
              <a:rPr lang="en-US" dirty="0"/>
              <a:t>will be pre-setup for each organization</a:t>
            </a:r>
          </a:p>
          <a:p>
            <a:pPr lvl="2"/>
            <a:r>
              <a:rPr lang="en-US" dirty="0" smtClean="0"/>
              <a:t>Each </a:t>
            </a:r>
            <a:r>
              <a:rPr lang="en-US" dirty="0"/>
              <a:t>person within an organization will be able to see </a:t>
            </a:r>
            <a:r>
              <a:rPr lang="en-US" dirty="0" smtClean="0"/>
              <a:t>information entered </a:t>
            </a:r>
            <a:r>
              <a:rPr lang="en-US" dirty="0"/>
              <a:t>only for </a:t>
            </a:r>
            <a:r>
              <a:rPr lang="en-US" dirty="0" smtClean="0"/>
              <a:t>that </a:t>
            </a:r>
            <a:r>
              <a:rPr lang="en-US" dirty="0"/>
              <a:t>organization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78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4" y="1143000"/>
            <a:ext cx="8753476" cy="4224746"/>
          </a:xfrm>
        </p:spPr>
        <p:txBody>
          <a:bodyPr/>
          <a:lstStyle/>
          <a:p>
            <a:r>
              <a:rPr lang="en-US" b="1" dirty="0" smtClean="0"/>
              <a:t>Mark Ternes</a:t>
            </a:r>
          </a:p>
          <a:p>
            <a:pPr lvl="1"/>
            <a:r>
              <a:rPr lang="en-US" dirty="0" smtClean="0"/>
              <a:t>865-574-0749</a:t>
            </a:r>
          </a:p>
          <a:p>
            <a:pPr lvl="1"/>
            <a:r>
              <a:rPr lang="en-US" dirty="0" smtClean="0">
                <a:hlinkClick r:id="rId2"/>
              </a:rPr>
              <a:t>ternesmp@ornl.gov</a:t>
            </a:r>
            <a:r>
              <a:rPr lang="en-US" dirty="0" smtClean="0"/>
              <a:t> </a:t>
            </a:r>
          </a:p>
          <a:p>
            <a:pPr marL="346075" lvl="1" indent="0">
              <a:buNone/>
            </a:pPr>
            <a:endParaRPr lang="en-US" dirty="0" smtClean="0"/>
          </a:p>
          <a:p>
            <a:r>
              <a:rPr lang="en-US" b="1" dirty="0" smtClean="0"/>
              <a:t>Mini Malhotra</a:t>
            </a:r>
          </a:p>
          <a:p>
            <a:pPr lvl="1"/>
            <a:r>
              <a:rPr lang="en-US" dirty="0" smtClean="0"/>
              <a:t>865-574-4317</a:t>
            </a:r>
          </a:p>
          <a:p>
            <a:pPr lvl="1"/>
            <a:r>
              <a:rPr lang="en-US" dirty="0" smtClean="0">
                <a:hlinkClick r:id="rId3"/>
              </a:rPr>
              <a:t>malhotram@ornl.gov</a:t>
            </a:r>
            <a:endParaRPr lang="en-US" dirty="0" smtClean="0"/>
          </a:p>
          <a:p>
            <a:pPr marL="346075" lvl="1" indent="0">
              <a:buNone/>
            </a:pPr>
            <a:endParaRPr lang="en-US" dirty="0" smtClean="0"/>
          </a:p>
          <a:p>
            <a:r>
              <a:rPr lang="en-US" b="1" dirty="0" smtClean="0"/>
              <a:t>Gina Accawi</a:t>
            </a:r>
          </a:p>
          <a:p>
            <a:pPr lvl="1"/>
            <a:r>
              <a:rPr lang="en-US" dirty="0" smtClean="0"/>
              <a:t>865-241-9343</a:t>
            </a:r>
          </a:p>
          <a:p>
            <a:pPr lvl="1"/>
            <a:r>
              <a:rPr lang="en-US" dirty="0" smtClean="0">
                <a:hlinkClick r:id="rId4"/>
              </a:rPr>
              <a:t>accawigk@ornl.gov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219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4" y="762000"/>
            <a:ext cx="8753476" cy="4650504"/>
          </a:xfrm>
        </p:spPr>
        <p:txBody>
          <a:bodyPr/>
          <a:lstStyle/>
          <a:p>
            <a:r>
              <a:rPr lang="en-US" dirty="0" smtClean="0"/>
              <a:t>Discussion is being recorded</a:t>
            </a:r>
          </a:p>
          <a:p>
            <a:r>
              <a:rPr lang="en-US" dirty="0" smtClean="0"/>
              <a:t>Recording will be made available to all participants of this training series, especially those who miss this meeting</a:t>
            </a:r>
          </a:p>
          <a:p>
            <a:r>
              <a:rPr lang="en-US" dirty="0" smtClean="0"/>
              <a:t>General protocols for web-based meetings</a:t>
            </a:r>
          </a:p>
          <a:p>
            <a:pPr lvl="1"/>
            <a:r>
              <a:rPr lang="en-US" dirty="0" smtClean="0"/>
              <a:t>Raised hands</a:t>
            </a:r>
          </a:p>
          <a:p>
            <a:pPr lvl="1"/>
            <a:r>
              <a:rPr lang="en-US" dirty="0" smtClean="0"/>
              <a:t>Chat features</a:t>
            </a:r>
          </a:p>
          <a:p>
            <a:pPr lvl="1"/>
            <a:r>
              <a:rPr lang="en-US" dirty="0" smtClean="0"/>
              <a:t>Questions to speakers/host</a:t>
            </a:r>
          </a:p>
          <a:p>
            <a:r>
              <a:rPr lang="en-US" dirty="0" smtClean="0"/>
              <a:t>Will take frequent breaks during the presentations to answer questions</a:t>
            </a:r>
          </a:p>
          <a:p>
            <a:r>
              <a:rPr lang="en-US" dirty="0"/>
              <a:t>May mute everybody to avoid background chatter, </a:t>
            </a:r>
            <a:r>
              <a:rPr lang="en-US" dirty="0" smtClean="0"/>
              <a:t>noise, </a:t>
            </a:r>
            <a:r>
              <a:rPr lang="en-US" dirty="0"/>
              <a:t>and feedback, but will unmute during </a:t>
            </a:r>
            <a:r>
              <a:rPr lang="en-US" dirty="0" smtClean="0"/>
              <a:t>breaks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4" y="1239185"/>
            <a:ext cx="8753476" cy="455201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dirty="0" smtClean="0"/>
              <a:t>Allow interested parties an initial look at MulTEA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dirty="0" smtClean="0"/>
              <a:t>These interested parties will be the final beta testers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dirty="0"/>
              <a:t>Beginning the process of rolling out MulTEA to the weatherization network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dirty="0" smtClean="0"/>
              <a:t>Contact us if you want to start allowing agencies within your state to use MulTEA, as we will set up a state database for you</a:t>
            </a:r>
          </a:p>
        </p:txBody>
      </p:sp>
    </p:spTree>
    <p:extLst>
      <p:ext uri="{BB962C8B-B14F-4D97-AF65-F5344CB8AC3E}">
        <p14:creationId xmlns:p14="http://schemas.microsoft.com/office/powerpoint/2010/main" val="13316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914400"/>
            <a:ext cx="8642640" cy="50292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400" dirty="0" smtClean="0"/>
              <a:t>Seminar 1: Tuesday, June 13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Overview of the web-based Weatherization Assistant and MulTEA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Agency and User forms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Creating an Account and an Audit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Describing a </a:t>
            </a:r>
            <a:r>
              <a:rPr lang="en-US" sz="2000" u="sng" dirty="0" smtClean="0"/>
              <a:t>simple</a:t>
            </a:r>
            <a:r>
              <a:rPr lang="en-US" sz="2000" dirty="0" smtClean="0"/>
              <a:t> building in </a:t>
            </a:r>
            <a:r>
              <a:rPr lang="en-US" sz="2000" dirty="0" smtClean="0"/>
              <a:t>MulTEA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Describing weatherization measures in </a:t>
            </a:r>
            <a:r>
              <a:rPr lang="en-US" sz="2000" dirty="0" smtClean="0"/>
              <a:t>MulTEA</a:t>
            </a:r>
            <a:endParaRPr lang="en-US" sz="2000" dirty="0" smtClean="0"/>
          </a:p>
          <a:p>
            <a:pPr>
              <a:lnSpc>
                <a:spcPct val="70000"/>
              </a:lnSpc>
            </a:pPr>
            <a:r>
              <a:rPr lang="en-US" sz="2400" dirty="0" smtClean="0"/>
              <a:t>Seminar 2: Thursday, June 15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Describing more complicated buildings in MulTEA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Entering </a:t>
            </a:r>
            <a:r>
              <a:rPr lang="en-US" sz="2000" dirty="0" smtClean="0"/>
              <a:t>utility bills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Running an audit and viewing results</a:t>
            </a:r>
          </a:p>
          <a:p>
            <a:pPr lvl="2">
              <a:lnSpc>
                <a:spcPct val="70000"/>
              </a:lnSpc>
            </a:pPr>
            <a:r>
              <a:rPr lang="en-US" sz="1800" dirty="0" smtClean="0"/>
              <a:t>Calibration run</a:t>
            </a:r>
          </a:p>
          <a:p>
            <a:pPr lvl="2">
              <a:lnSpc>
                <a:spcPct val="70000"/>
              </a:lnSpc>
            </a:pPr>
            <a:r>
              <a:rPr lang="en-US" sz="1800" dirty="0" smtClean="0"/>
              <a:t>Individual weatherization measures run</a:t>
            </a:r>
          </a:p>
          <a:p>
            <a:pPr lvl="2">
              <a:lnSpc>
                <a:spcPct val="70000"/>
              </a:lnSpc>
            </a:pPr>
            <a:r>
              <a:rPr lang="en-US" sz="1800" dirty="0" smtClean="0"/>
              <a:t>Package run</a:t>
            </a:r>
          </a:p>
          <a:p>
            <a:pPr>
              <a:lnSpc>
                <a:spcPct val="70000"/>
              </a:lnSpc>
            </a:pPr>
            <a:r>
              <a:rPr lang="en-US" sz="2400" dirty="0" smtClean="0"/>
              <a:t>Seminar 3: Tuesday, June 20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Libraries: Economic Parameters, Fuel Costs, and Measure Costs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Final questions and discussion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8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2910" y="177800"/>
            <a:ext cx="8712490" cy="484748"/>
          </a:xfrm>
        </p:spPr>
        <p:txBody>
          <a:bodyPr/>
          <a:lstStyle/>
          <a:p>
            <a:r>
              <a:rPr lang="en-US" dirty="0" smtClean="0"/>
              <a:t>MulTEA: ORNL and LBNL Collaboration	</a:t>
            </a:r>
            <a:endParaRPr lang="en-US" dirty="0"/>
          </a:p>
        </p:txBody>
      </p:sp>
      <p:pic>
        <p:nvPicPr>
          <p:cNvPr id="8194" name="Picture 2" descr="Image of Berkeley Lab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09800"/>
            <a:ext cx="4000498" cy="2667000"/>
          </a:xfrm>
          <a:prstGeom prst="rect">
            <a:avLst/>
          </a:prstGeom>
          <a:noFill/>
        </p:spPr>
      </p:pic>
      <p:pic>
        <p:nvPicPr>
          <p:cNvPr id="8195" name="Picture 3" descr="Visitor Center for Oak Ridge National Laborato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09800"/>
            <a:ext cx="3951111" cy="2667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81000" y="5029200"/>
            <a:ext cx="3911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Develop Multifamily Audit Tool and Programmatic Elements for the Weatherization Assistance Program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76800" y="5029200"/>
            <a:ext cx="412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Add Multifamily to Home Energy Saver Suite of Tools for Consumers and Policy Analyses and Provide API to Run the Energy Analysis Engines</a:t>
            </a:r>
          </a:p>
        </p:txBody>
      </p:sp>
      <p:pic>
        <p:nvPicPr>
          <p:cNvPr id="7" name="Picture 4" descr="Logo for Berkeley La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143000"/>
            <a:ext cx="1905000" cy="1019420"/>
          </a:xfrm>
          <a:prstGeom prst="rect">
            <a:avLst/>
          </a:prstGeom>
          <a:noFill/>
        </p:spPr>
      </p:pic>
      <p:pic>
        <p:nvPicPr>
          <p:cNvPr id="8" name="Picture 6" descr="Logo for Oak Ridge National Laborator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1143000"/>
            <a:ext cx="1981200" cy="1018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86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8124" y="1037945"/>
            <a:ext cx="8753476" cy="5362855"/>
          </a:xfrm>
        </p:spPr>
        <p:txBody>
          <a:bodyPr/>
          <a:lstStyle/>
          <a:p>
            <a:r>
              <a:rPr lang="en-US" sz="2000" dirty="0" smtClean="0"/>
              <a:t>Developed under the Weatherization Assistant suite of audit tools</a:t>
            </a:r>
          </a:p>
          <a:p>
            <a:r>
              <a:rPr lang="en-US" sz="2000" dirty="0" smtClean="0"/>
              <a:t>Allows experienced weatherization auditors to readily develop recommended weatherization packages</a:t>
            </a:r>
          </a:p>
          <a:p>
            <a:r>
              <a:rPr lang="en-US" sz="2000" dirty="0" smtClean="0"/>
              <a:t>Addresses all types of multifamily buildings and their systems</a:t>
            </a:r>
          </a:p>
          <a:p>
            <a:pPr lvl="1"/>
            <a:r>
              <a:rPr lang="en-US" sz="1800" dirty="0" smtClean="0"/>
              <a:t>Central heating systems and some elements of high rise buildings (e.g., ventilation systems, service cores) remain to be developed</a:t>
            </a:r>
          </a:p>
          <a:p>
            <a:r>
              <a:rPr lang="en-US" sz="2000" dirty="0" smtClean="0"/>
              <a:t>Analyzes a wide variety of weatherization measures</a:t>
            </a:r>
          </a:p>
          <a:p>
            <a:r>
              <a:rPr lang="en-US" sz="2000" dirty="0" smtClean="0"/>
              <a:t>Addresses both heating and cooling savings</a:t>
            </a:r>
          </a:p>
          <a:p>
            <a:r>
              <a:rPr lang="en-US" sz="2000" dirty="0" smtClean="0"/>
              <a:t>Provides ability to divide building into zones</a:t>
            </a:r>
          </a:p>
          <a:p>
            <a:r>
              <a:rPr lang="en-US" sz="2000" dirty="0" smtClean="0"/>
              <a:t>Uses comprehensive yet simplified inputs</a:t>
            </a:r>
          </a:p>
          <a:p>
            <a:r>
              <a:rPr lang="en-US" sz="2000" dirty="0" smtClean="0"/>
              <a:t>Performs energy analysis using DOE-2.1e and other calculation routines</a:t>
            </a:r>
          </a:p>
          <a:p>
            <a:pPr lvl="1"/>
            <a:r>
              <a:rPr lang="en-US" sz="1800" dirty="0" smtClean="0"/>
              <a:t>Specialized models as needed (e.g., domestic water heating)</a:t>
            </a:r>
          </a:p>
          <a:p>
            <a:pPr lvl="1"/>
            <a:r>
              <a:rPr lang="en-US" sz="1800" dirty="0" smtClean="0"/>
              <a:t>Performs hourly simulation</a:t>
            </a:r>
          </a:p>
          <a:p>
            <a:pPr lvl="1"/>
            <a:endParaRPr lang="en-US" sz="2000" dirty="0" smtClean="0"/>
          </a:p>
          <a:p>
            <a:pPr marL="346075" lvl="1" indent="0"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7954"/>
          </a:xfrm>
        </p:spPr>
        <p:txBody>
          <a:bodyPr/>
          <a:lstStyle/>
          <a:p>
            <a:r>
              <a:rPr lang="en-US" dirty="0" smtClean="0"/>
              <a:t>Overview of MulTEA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2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7954"/>
          </a:xfrm>
        </p:spPr>
        <p:txBody>
          <a:bodyPr/>
          <a:lstStyle/>
          <a:p>
            <a:r>
              <a:rPr lang="en-US" dirty="0" smtClean="0"/>
              <a:t>Accessing MulTEA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4" y="990600"/>
            <a:ext cx="8753476" cy="480477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Internet </a:t>
            </a:r>
            <a:r>
              <a:rPr lang="en-US" sz="2400" dirty="0" smtClean="0"/>
              <a:t>access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Internet browser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Internet </a:t>
            </a:r>
            <a:r>
              <a:rPr lang="en-US" sz="2000" dirty="0"/>
              <a:t>Explorer </a:t>
            </a:r>
            <a:r>
              <a:rPr lang="en-US" sz="2000" dirty="0" smtClean="0"/>
              <a:t>9 (?), 10, or 11 </a:t>
            </a:r>
            <a:r>
              <a:rPr lang="en-US" sz="2000" dirty="0"/>
              <a:t>(current</a:t>
            </a:r>
            <a:r>
              <a:rPr lang="en-US" sz="2000" dirty="0" smtClean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Mozilla Firefox 20 (?) </a:t>
            </a:r>
            <a:r>
              <a:rPr lang="en-US" sz="2000" dirty="0"/>
              <a:t>or </a:t>
            </a:r>
            <a:r>
              <a:rPr lang="en-US" sz="2000" dirty="0" smtClean="0"/>
              <a:t>later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Google Chrome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URL: </a:t>
            </a:r>
            <a:r>
              <a:rPr lang="en-US" sz="2400" dirty="0">
                <a:hlinkClick r:id="rId2"/>
              </a:rPr>
              <a:t>http://hyperion.ornl.gov/wx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In future, each state WAP program will have its own database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Login </a:t>
            </a:r>
            <a:r>
              <a:rPr lang="en-US" sz="2400" dirty="0"/>
              <a:t>username and </a:t>
            </a:r>
            <a:r>
              <a:rPr lang="en-US" sz="2400" dirty="0" smtClean="0"/>
              <a:t>password (provided by ORNL)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Clear browser cache before logging 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&lt;CTRL F5&gt; on keyboard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Screen resolution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Preferably </a:t>
            </a:r>
            <a:r>
              <a:rPr lang="en-US" sz="2000" dirty="0"/>
              <a:t>1280x1024 or </a:t>
            </a:r>
            <a:r>
              <a:rPr lang="en-US" sz="2000" dirty="0" smtClean="0"/>
              <a:t>above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Lower </a:t>
            </a:r>
            <a:r>
              <a:rPr lang="en-US" sz="2000" dirty="0"/>
              <a:t>resolution screens </a:t>
            </a:r>
            <a:r>
              <a:rPr lang="en-US" sz="2000" dirty="0" smtClean="0"/>
              <a:t>will require </a:t>
            </a:r>
            <a:r>
              <a:rPr lang="en-US" sz="2000" dirty="0"/>
              <a:t>scrolling </a:t>
            </a:r>
            <a:r>
              <a:rPr lang="en-US" sz="2000" dirty="0" smtClean="0"/>
              <a:t>the forms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29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171194"/>
            <a:ext cx="8987790" cy="538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880369"/>
          </a:xfrm>
        </p:spPr>
        <p:txBody>
          <a:bodyPr/>
          <a:lstStyle/>
          <a:p>
            <a:r>
              <a:rPr lang="en-US" dirty="0" smtClean="0"/>
              <a:t>MulTEA Integrated into the Web-Based Weatherization Assistant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6560" y="5054600"/>
            <a:ext cx="8229600" cy="1346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Access all audit tools through a central login</a:t>
            </a:r>
          </a:p>
          <a:p>
            <a:r>
              <a:rPr lang="en-US" sz="2400" dirty="0" smtClean="0"/>
              <a:t>All audit tools use common Agency, Account, Library, and other forms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319528"/>
            <a:ext cx="4602480" cy="248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64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5" r="35018" b="13601"/>
          <a:stretch/>
        </p:blipFill>
        <p:spPr bwMode="auto">
          <a:xfrm>
            <a:off x="1127758" y="721812"/>
            <a:ext cx="8001001" cy="560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Forms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260" y="2380833"/>
            <a:ext cx="1107498" cy="280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Audit Dock (MulTEA only) contains audit information and links for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 accessing audit forms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performing runs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viewing results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0" y="2895600"/>
            <a:ext cx="3888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Main Body displays form inputs and results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0800" y="1295400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Tabs to select multiple instances of a component (some MulTEA forms only)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90758" y="152400"/>
            <a:ext cx="4200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Menu Bar to access the various sets of forms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19400" y="57882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List view lists all described instances of a component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67400" y="412498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Buttons allow saving or canceling the inputs, and exiting the form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953000" y="533400"/>
            <a:ext cx="12192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172200" y="990600"/>
            <a:ext cx="1371600" cy="2778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62600" y="3429000"/>
            <a:ext cx="335280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rgbClr val="FF0000"/>
                </a:solidFill>
              </a:rPr>
              <a:t>Buttons allow new (blank) forms to be created, or existing forms to be copied or deleted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667000" y="3766015"/>
            <a:ext cx="2895600" cy="10345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162800" y="4648200"/>
            <a:ext cx="914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57200" y="1828800"/>
            <a:ext cx="670558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2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s (Standard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DCCB12-0940-4923-97F5-47BC8975F92E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2E77B73-CC8B-4B83-8D05-315263FA3F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08F7293-55C5-495D-8310-E2405A6C8D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Presentations (Standard Screen)</Template>
  <TotalTime>5797</TotalTime>
  <Words>865</Words>
  <Application>Microsoft Office PowerPoint</Application>
  <PresentationFormat>On-screen Show (4:3)</PresentationFormat>
  <Paragraphs>155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Presentations (Standard Screen)</vt:lpstr>
      <vt:lpstr>Multifamily Tool for Energy Audits (MulTEA) Training Webinar – Session 1</vt:lpstr>
      <vt:lpstr>Webinar Logistics</vt:lpstr>
      <vt:lpstr>Purpose of Training</vt:lpstr>
      <vt:lpstr>Agenda</vt:lpstr>
      <vt:lpstr>MulTEA: ORNL and LBNL Collaboration </vt:lpstr>
      <vt:lpstr>Overview of MulTEA</vt:lpstr>
      <vt:lpstr>Accessing MulTEA</vt:lpstr>
      <vt:lpstr>MulTEA Integrated into the Web-Based Weatherization Assistant</vt:lpstr>
      <vt:lpstr>Navigating Forms</vt:lpstr>
      <vt:lpstr>MulTEA’s Auditing Steps</vt:lpstr>
      <vt:lpstr>Creating/Viewing Audits</vt:lpstr>
      <vt:lpstr>Creating/Viewing Audits (cont.)</vt:lpstr>
      <vt:lpstr>Next Steps</vt:lpstr>
      <vt:lpstr>Contacts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Johnson</dc:creator>
  <cp:lastModifiedBy>Mark P Ternes</cp:lastModifiedBy>
  <cp:revision>31</cp:revision>
  <cp:lastPrinted>2017-06-13T16:30:55Z</cp:lastPrinted>
  <dcterms:created xsi:type="dcterms:W3CDTF">2015-10-09T12:52:25Z</dcterms:created>
  <dcterms:modified xsi:type="dcterms:W3CDTF">2017-06-14T16:47:54Z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