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333" r:id="rId7"/>
    <p:sldId id="334" r:id="rId8"/>
    <p:sldId id="336" r:id="rId9"/>
    <p:sldId id="331" r:id="rId10"/>
    <p:sldId id="332" r:id="rId11"/>
    <p:sldId id="270" r:id="rId1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5FF0E-1523-4074-830E-6AAF7BDA889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3E2E5-C9DC-462D-B602-91B1FEAC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D9BA-400F-42F7-B764-5BBBC295EB6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CE561-7415-47E8-AE5B-17DD3614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94360"/>
            <a:ext cx="4553721" cy="45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Multifamily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Tool for Energy Audits (MulTEA) Webinar Training – Session 1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lhotram@ornl.gov" TargetMode="External"/><Relationship Id="rId2" Type="http://schemas.openxmlformats.org/officeDocument/2006/relationships/hyperlink" Target="mailto:ternesmp@orn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ccawigk@ornl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379976" cy="1661993"/>
          </a:xfrm>
        </p:spPr>
        <p:txBody>
          <a:bodyPr/>
          <a:lstStyle/>
          <a:p>
            <a:r>
              <a:rPr lang="en-US" dirty="0" smtClean="0"/>
              <a:t>Multifamily Tool for Energy Audits (MulTEA) Training Webinar – Session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2290870"/>
            <a:ext cx="4378776" cy="33479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Mark Ternes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Mini Malhotra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Gina Accawi</a:t>
            </a:r>
          </a:p>
          <a:p>
            <a:endParaRPr lang="en-US" dirty="0" smtClean="0"/>
          </a:p>
          <a:p>
            <a:r>
              <a:rPr lang="en-US" dirty="0" smtClean="0"/>
              <a:t>Oak Ridge National Laboratory</a:t>
            </a:r>
          </a:p>
          <a:p>
            <a:endParaRPr lang="en-US" dirty="0" smtClean="0"/>
          </a:p>
          <a:p>
            <a:r>
              <a:rPr lang="en-US" dirty="0" smtClean="0"/>
              <a:t>June </a:t>
            </a:r>
            <a:r>
              <a:rPr lang="en-US" dirty="0" smtClean="0"/>
              <a:t>15,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762000"/>
            <a:ext cx="8753476" cy="4650504"/>
          </a:xfrm>
        </p:spPr>
        <p:txBody>
          <a:bodyPr/>
          <a:lstStyle/>
          <a:p>
            <a:r>
              <a:rPr lang="en-US" dirty="0" smtClean="0"/>
              <a:t>Discussion is being recorded</a:t>
            </a:r>
          </a:p>
          <a:p>
            <a:r>
              <a:rPr lang="en-US" dirty="0" smtClean="0"/>
              <a:t>Recording will be made available to all participants of this training series, especially those who miss this meeting</a:t>
            </a:r>
          </a:p>
          <a:p>
            <a:r>
              <a:rPr lang="en-US" dirty="0" smtClean="0"/>
              <a:t>General protocols for web-based meetings</a:t>
            </a:r>
          </a:p>
          <a:p>
            <a:pPr lvl="1"/>
            <a:r>
              <a:rPr lang="en-US" dirty="0" smtClean="0"/>
              <a:t>Raised hands</a:t>
            </a:r>
          </a:p>
          <a:p>
            <a:pPr lvl="1"/>
            <a:r>
              <a:rPr lang="en-US" dirty="0" smtClean="0"/>
              <a:t>Chat features</a:t>
            </a:r>
          </a:p>
          <a:p>
            <a:pPr lvl="1"/>
            <a:r>
              <a:rPr lang="en-US" dirty="0" smtClean="0"/>
              <a:t>Questions to speakers/host</a:t>
            </a:r>
          </a:p>
          <a:p>
            <a:r>
              <a:rPr lang="en-US" dirty="0" smtClean="0"/>
              <a:t>Will take frequent breaks during the presentations to answer questions</a:t>
            </a:r>
          </a:p>
          <a:p>
            <a:r>
              <a:rPr lang="en-US" dirty="0"/>
              <a:t>May mute everybody to avoid background chatter, </a:t>
            </a:r>
            <a:r>
              <a:rPr lang="en-US" dirty="0" smtClean="0"/>
              <a:t>noise, </a:t>
            </a:r>
            <a:r>
              <a:rPr lang="en-US" dirty="0"/>
              <a:t>and feedback, but will unmute during </a:t>
            </a:r>
            <a:r>
              <a:rPr lang="en-US" dirty="0" smtClean="0"/>
              <a:t>breaks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029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 smtClean="0"/>
              <a:t>Seminar 1: Tuesday, June 13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Overview of the web-based Weatherization Assistant and MulTEA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Agency and User forms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Creating an Account and an Audit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Describing a </a:t>
            </a:r>
            <a:r>
              <a:rPr lang="en-US" sz="2000" u="sng" dirty="0" smtClean="0"/>
              <a:t>simple</a:t>
            </a:r>
            <a:r>
              <a:rPr lang="en-US" sz="2000" dirty="0" smtClean="0"/>
              <a:t> building in MulTEA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Describing weatherization measures in </a:t>
            </a:r>
            <a:r>
              <a:rPr lang="en-US" sz="2000" dirty="0" smtClean="0"/>
              <a:t>MulTEA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Seminar 2: Thursday, June 15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Describing more complicated buildings in MulTEA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Entering utility bills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Running an audit and viewing results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/>
              <a:t>Calibration run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/>
              <a:t>Individual weatherization measures run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/>
              <a:t>Package run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Seminar 3: Tuesday, June 20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Libraries: Economic Parameters, Fuel Costs, and Measure Costs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Final questions and discussion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1"/>
          <p:cNvGrpSpPr/>
          <p:nvPr/>
        </p:nvGrpSpPr>
        <p:grpSpPr>
          <a:xfrm>
            <a:off x="457200" y="1615998"/>
            <a:ext cx="1447339" cy="822402"/>
            <a:chOff x="457200" y="304800"/>
            <a:chExt cx="1447339" cy="822402"/>
          </a:xfrm>
        </p:grpSpPr>
        <p:sp>
          <p:nvSpPr>
            <p:cNvPr id="3" name="Rectangle 2"/>
            <p:cNvSpPr/>
            <p:nvPr/>
          </p:nvSpPr>
          <p:spPr>
            <a:xfrm>
              <a:off x="457200" y="664604"/>
              <a:ext cx="1446540" cy="990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1182" y="304800"/>
              <a:ext cx="480824" cy="360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42094" y="304800"/>
              <a:ext cx="480824" cy="360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22917" y="304800"/>
              <a:ext cx="480824" cy="360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1182" y="766583"/>
              <a:ext cx="480824" cy="360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42094" y="766583"/>
              <a:ext cx="480824" cy="360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22917" y="766583"/>
              <a:ext cx="480824" cy="360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6125" y="648878"/>
              <a:ext cx="8115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Enclosed Hallway</a:t>
              </a:r>
              <a:endParaRPr lang="en-US" sz="8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8935" y="33262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61796" y="33262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45861" y="33262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8935" y="111023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61796" y="111023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45861" y="111023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7561" y="344564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7561" y="781567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89750" y="344564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89750" y="781567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7561" y="688010"/>
              <a:ext cx="0" cy="914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88965" y="675957"/>
              <a:ext cx="0" cy="914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50"/>
          <p:cNvGrpSpPr/>
          <p:nvPr/>
        </p:nvGrpSpPr>
        <p:grpSpPr>
          <a:xfrm>
            <a:off x="478935" y="3298028"/>
            <a:ext cx="1447339" cy="816772"/>
            <a:chOff x="478935" y="1411357"/>
            <a:chExt cx="1447339" cy="816772"/>
          </a:xfrm>
        </p:grpSpPr>
        <p:sp>
          <p:nvSpPr>
            <p:cNvPr id="24" name="Rectangle 23"/>
            <p:cNvSpPr/>
            <p:nvPr/>
          </p:nvSpPr>
          <p:spPr>
            <a:xfrm>
              <a:off x="478935" y="1771974"/>
              <a:ext cx="1446540" cy="112287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917" y="1411357"/>
              <a:ext cx="480824" cy="3606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3829" y="1411357"/>
              <a:ext cx="480824" cy="3606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44652" y="1411357"/>
              <a:ext cx="480824" cy="3606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7385" y="1761150"/>
              <a:ext cx="8115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Open Hallway</a:t>
              </a:r>
              <a:endParaRPr lang="en-US" sz="8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00670" y="143918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83531" y="143918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467596" y="143918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0670" y="1756639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83531" y="1756639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67596" y="1756639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09296" y="1451124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911485" y="1451124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82917" y="1867511"/>
              <a:ext cx="480824" cy="3606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63829" y="1867511"/>
              <a:ext cx="480824" cy="3606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44652" y="1867511"/>
              <a:ext cx="480824" cy="3606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500670" y="1895341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983531" y="1895341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467596" y="1895341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00670" y="2212793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983531" y="2212793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467596" y="2212793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09296" y="1907278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911485" y="1907278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49"/>
          <p:cNvGrpSpPr/>
          <p:nvPr/>
        </p:nvGrpSpPr>
        <p:grpSpPr>
          <a:xfrm>
            <a:off x="482332" y="4891808"/>
            <a:ext cx="1541817" cy="1432792"/>
            <a:chOff x="482332" y="2590800"/>
            <a:chExt cx="1541817" cy="1432792"/>
          </a:xfrm>
        </p:grpSpPr>
        <p:sp>
          <p:nvSpPr>
            <p:cNvPr id="39" name="Rectangle 38"/>
            <p:cNvSpPr/>
            <p:nvPr/>
          </p:nvSpPr>
          <p:spPr>
            <a:xfrm>
              <a:off x="482332" y="2590800"/>
              <a:ext cx="480824" cy="3606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63244" y="2590807"/>
              <a:ext cx="480824" cy="3606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5326" y="2590807"/>
              <a:ext cx="480824" cy="3606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2332" y="2940600"/>
              <a:ext cx="480824" cy="3606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2332" y="3300135"/>
              <a:ext cx="480824" cy="3606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2332" y="3662972"/>
              <a:ext cx="480824" cy="3606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00085" y="261861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79792" y="261861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68950" y="2610997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79792" y="2936069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468950" y="2928449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08711" y="2630554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912839" y="2622934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00085" y="4000728"/>
              <a:ext cx="4586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08711" y="3695213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51024" y="3695213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08711" y="3298117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51024" y="3298117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L-Shape 65"/>
            <p:cNvSpPr/>
            <p:nvPr/>
          </p:nvSpPr>
          <p:spPr>
            <a:xfrm rot="5400000">
              <a:off x="909351" y="3005317"/>
              <a:ext cx="1072165" cy="964385"/>
            </a:xfrm>
            <a:prstGeom prst="corner">
              <a:avLst>
                <a:gd name="adj1" fmla="val 10693"/>
                <a:gd name="adj2" fmla="val 1016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12607" y="2948386"/>
              <a:ext cx="8115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Open Hallway</a:t>
              </a:r>
              <a:endParaRPr lang="en-US" sz="800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508711" y="2948386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951024" y="2948386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TextBox 334"/>
            <p:cNvSpPr txBox="1"/>
            <p:nvPr/>
          </p:nvSpPr>
          <p:spPr>
            <a:xfrm>
              <a:off x="692069" y="3227070"/>
              <a:ext cx="136606" cy="138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 smtClean="0"/>
                <a:t>2</a:t>
              </a:r>
              <a:endParaRPr lang="en-US" sz="900" dirty="0"/>
            </a:p>
          </p:txBody>
        </p:sp>
      </p:grpSp>
      <p:sp>
        <p:nvSpPr>
          <p:cNvPr id="353" name="TextBox 352"/>
          <p:cNvSpPr txBox="1"/>
          <p:nvPr/>
        </p:nvSpPr>
        <p:spPr>
          <a:xfrm>
            <a:off x="639971" y="3471476"/>
            <a:ext cx="136606" cy="138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/>
              <a:t>2</a:t>
            </a:r>
            <a:endParaRPr lang="en-US" sz="900" dirty="0"/>
          </a:p>
        </p:txBody>
      </p:sp>
      <p:sp>
        <p:nvSpPr>
          <p:cNvPr id="354" name="TextBox 353"/>
          <p:cNvSpPr txBox="1"/>
          <p:nvPr/>
        </p:nvSpPr>
        <p:spPr>
          <a:xfrm>
            <a:off x="1114203" y="3471476"/>
            <a:ext cx="136606" cy="138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/>
              <a:t>2</a:t>
            </a:r>
            <a:endParaRPr lang="en-US" sz="900" dirty="0"/>
          </a:p>
        </p:txBody>
      </p:sp>
      <p:sp>
        <p:nvSpPr>
          <p:cNvPr id="355" name="TextBox 354"/>
          <p:cNvSpPr txBox="1"/>
          <p:nvPr/>
        </p:nvSpPr>
        <p:spPr>
          <a:xfrm>
            <a:off x="1550624" y="3471476"/>
            <a:ext cx="136606" cy="138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/>
              <a:t>2</a:t>
            </a:r>
            <a:endParaRPr lang="en-US" sz="900" dirty="0"/>
          </a:p>
        </p:txBody>
      </p:sp>
      <p:pic>
        <p:nvPicPr>
          <p:cNvPr id="35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7" t="14555" r="28934" b="24136"/>
          <a:stretch/>
        </p:blipFill>
        <p:spPr bwMode="auto">
          <a:xfrm>
            <a:off x="6276975" y="514510"/>
            <a:ext cx="2752725" cy="621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" name="Rectangle 363"/>
          <p:cNvSpPr/>
          <p:nvPr/>
        </p:nvSpPr>
        <p:spPr>
          <a:xfrm>
            <a:off x="228600" y="30686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Describing Number of Dwelling Units by Wall Exposure</a:t>
            </a:r>
          </a:p>
          <a:p>
            <a:r>
              <a:rPr lang="en-US" sz="1400" b="1" dirty="0"/>
              <a:t>f</a:t>
            </a:r>
            <a:r>
              <a:rPr lang="en-US" sz="1400" b="1" dirty="0" smtClean="0"/>
              <a:t>or Example Building Configurations</a:t>
            </a:r>
            <a:endParaRPr lang="en-US" sz="1400" b="1" dirty="0"/>
          </a:p>
        </p:txBody>
      </p:sp>
      <p:sp>
        <p:nvSpPr>
          <p:cNvPr id="368" name="TextBox 367"/>
          <p:cNvSpPr txBox="1"/>
          <p:nvPr/>
        </p:nvSpPr>
        <p:spPr>
          <a:xfrm>
            <a:off x="2024149" y="1607285"/>
            <a:ext cx="414805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Box-shape building with double-loaded enclosed hallway</a:t>
            </a:r>
          </a:p>
          <a:p>
            <a:pPr lvl="1"/>
            <a:r>
              <a:rPr lang="en-US" sz="1200" dirty="0" smtClean="0"/>
              <a:t>Dwelling Unit Exposure-Type: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Exposed walls in one orientation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Exposed walls in two adjacent orientations</a:t>
            </a:r>
            <a:endParaRPr lang="en-US" sz="1200" dirty="0"/>
          </a:p>
        </p:txBody>
      </p:sp>
      <p:sp>
        <p:nvSpPr>
          <p:cNvPr id="369" name="TextBox 368"/>
          <p:cNvSpPr txBox="1"/>
          <p:nvPr/>
        </p:nvSpPr>
        <p:spPr>
          <a:xfrm>
            <a:off x="2024149" y="3273978"/>
            <a:ext cx="414805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Box-shape building with double-loaded open hallway</a:t>
            </a:r>
          </a:p>
          <a:p>
            <a:pPr lvl="1"/>
            <a:r>
              <a:rPr lang="en-US" sz="1200" dirty="0" smtClean="0"/>
              <a:t>Dwelling Unit Exposure-Type: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Exposed walls in three orientation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Exposed walls in two opposite orientations</a:t>
            </a:r>
            <a:endParaRPr lang="en-US" sz="1200" dirty="0"/>
          </a:p>
        </p:txBody>
      </p:sp>
      <p:sp>
        <p:nvSpPr>
          <p:cNvPr id="370" name="TextBox 369"/>
          <p:cNvSpPr txBox="1"/>
          <p:nvPr/>
        </p:nvSpPr>
        <p:spPr>
          <a:xfrm>
            <a:off x="2024149" y="4900136"/>
            <a:ext cx="414805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L</a:t>
            </a:r>
            <a:r>
              <a:rPr lang="en-US" sz="1200" b="1" dirty="0" smtClean="0"/>
              <a:t>-shape building with single-loaded open hallway</a:t>
            </a:r>
          </a:p>
          <a:p>
            <a:pPr lvl="1"/>
            <a:r>
              <a:rPr lang="en-US" sz="1200" dirty="0" smtClean="0"/>
              <a:t>Dwelling Unit Exposure-Type: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Exposed walls in three orientation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Exposed walls in two opposite orientations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65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traight Connector 126"/>
          <p:cNvCxnSpPr/>
          <p:nvPr/>
        </p:nvCxnSpPr>
        <p:spPr>
          <a:xfrm>
            <a:off x="2438400" y="4526684"/>
            <a:ext cx="6705600" cy="1"/>
          </a:xfrm>
          <a:prstGeom prst="line">
            <a:avLst/>
          </a:prstGeom>
          <a:ln w="34925" cmpd="thickThin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5227255" y="3263067"/>
            <a:ext cx="975489" cy="1258853"/>
            <a:chOff x="4876800" y="2064079"/>
            <a:chExt cx="686455" cy="758968"/>
          </a:xfrm>
        </p:grpSpPr>
        <p:sp>
          <p:nvSpPr>
            <p:cNvPr id="133" name="Rectangle 132"/>
            <p:cNvSpPr/>
            <p:nvPr/>
          </p:nvSpPr>
          <p:spPr>
            <a:xfrm>
              <a:off x="4897459" y="2159526"/>
              <a:ext cx="643074" cy="6635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4901906" y="2377536"/>
              <a:ext cx="638627" cy="172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901906" y="2614587"/>
              <a:ext cx="63862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/>
            <p:cNvSpPr/>
            <p:nvPr/>
          </p:nvSpPr>
          <p:spPr>
            <a:xfrm>
              <a:off x="5278221" y="2652243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278221" y="2189039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278221" y="2418524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096419" y="2652243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096419" y="2189039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096419" y="2418524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876800" y="2064079"/>
              <a:ext cx="686455" cy="113703"/>
            </a:xfrm>
            <a:custGeom>
              <a:avLst/>
              <a:gdLst>
                <a:gd name="connsiteX0" fmla="*/ 0 w 373856"/>
                <a:gd name="connsiteY0" fmla="*/ 59532 h 59532"/>
                <a:gd name="connsiteX1" fmla="*/ 195262 w 373856"/>
                <a:gd name="connsiteY1" fmla="*/ 0 h 59532"/>
                <a:gd name="connsiteX2" fmla="*/ 373856 w 373856"/>
                <a:gd name="connsiteY2" fmla="*/ 57150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856" h="59532">
                  <a:moveTo>
                    <a:pt x="0" y="59532"/>
                  </a:moveTo>
                  <a:lnTo>
                    <a:pt x="195262" y="0"/>
                  </a:lnTo>
                  <a:lnTo>
                    <a:pt x="373856" y="57150"/>
                  </a:lnTo>
                </a:path>
              </a:pathLst>
            </a:custGeom>
            <a:solidFill>
              <a:schemeClr val="bg1"/>
            </a:solidFill>
            <a:ln w="190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499827" y="3350543"/>
            <a:ext cx="975489" cy="1258851"/>
            <a:chOff x="4876800" y="2064079"/>
            <a:chExt cx="686455" cy="758967"/>
          </a:xfrm>
        </p:grpSpPr>
        <p:sp>
          <p:nvSpPr>
            <p:cNvPr id="144" name="Rectangle 143"/>
            <p:cNvSpPr/>
            <p:nvPr/>
          </p:nvSpPr>
          <p:spPr>
            <a:xfrm>
              <a:off x="4897459" y="2157320"/>
              <a:ext cx="643074" cy="6657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V="1">
              <a:off x="4901906" y="2377536"/>
              <a:ext cx="638627" cy="172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901906" y="2614587"/>
              <a:ext cx="63862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/>
            <p:cNvSpPr/>
            <p:nvPr/>
          </p:nvSpPr>
          <p:spPr>
            <a:xfrm>
              <a:off x="5278221" y="2652243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278221" y="2189039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278221" y="2418524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096419" y="2652243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096419" y="2189039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96419" y="2418524"/>
              <a:ext cx="65449" cy="11370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876800" y="2064079"/>
              <a:ext cx="686455" cy="113703"/>
            </a:xfrm>
            <a:custGeom>
              <a:avLst/>
              <a:gdLst>
                <a:gd name="connsiteX0" fmla="*/ 0 w 373856"/>
                <a:gd name="connsiteY0" fmla="*/ 59532 h 59532"/>
                <a:gd name="connsiteX1" fmla="*/ 195262 w 373856"/>
                <a:gd name="connsiteY1" fmla="*/ 0 h 59532"/>
                <a:gd name="connsiteX2" fmla="*/ 373856 w 373856"/>
                <a:gd name="connsiteY2" fmla="*/ 57150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856" h="59532">
                  <a:moveTo>
                    <a:pt x="0" y="59532"/>
                  </a:moveTo>
                  <a:lnTo>
                    <a:pt x="195262" y="0"/>
                  </a:lnTo>
                  <a:lnTo>
                    <a:pt x="373856" y="57150"/>
                  </a:lnTo>
                </a:path>
              </a:pathLst>
            </a:custGeom>
            <a:solidFill>
              <a:schemeClr val="bg1"/>
            </a:solidFill>
            <a:ln w="190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4901906" y="2773904"/>
              <a:ext cx="638627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4" name="Group 343"/>
          <p:cNvGrpSpPr/>
          <p:nvPr/>
        </p:nvGrpSpPr>
        <p:grpSpPr>
          <a:xfrm>
            <a:off x="2682111" y="2981324"/>
            <a:ext cx="975489" cy="1545966"/>
            <a:chOff x="3048000" y="161924"/>
            <a:chExt cx="975489" cy="1545966"/>
          </a:xfrm>
        </p:grpSpPr>
        <p:sp>
          <p:nvSpPr>
            <p:cNvPr id="174" name="Rectangle 173"/>
            <p:cNvSpPr/>
            <p:nvPr/>
          </p:nvSpPr>
          <p:spPr>
            <a:xfrm>
              <a:off x="3084978" y="1370904"/>
              <a:ext cx="45719" cy="336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944358" y="1370904"/>
              <a:ext cx="45719" cy="336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531476" y="1370904"/>
              <a:ext cx="45719" cy="336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3048000" y="161924"/>
              <a:ext cx="975489" cy="1258854"/>
              <a:chOff x="4876800" y="2064079"/>
              <a:chExt cx="686455" cy="758968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4897459" y="2159407"/>
                <a:ext cx="643074" cy="6636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 flipV="1">
                <a:off x="4901906" y="2377536"/>
                <a:ext cx="638627" cy="172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4901906" y="2614587"/>
                <a:ext cx="638627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ectangle 166"/>
              <p:cNvSpPr/>
              <p:nvPr/>
            </p:nvSpPr>
            <p:spPr>
              <a:xfrm>
                <a:off x="5278221" y="2652243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5278221" y="2189039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5278221" y="2418524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096419" y="2652243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5096419" y="2189039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096419" y="2418524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4876800" y="2064079"/>
                <a:ext cx="686455" cy="113703"/>
              </a:xfrm>
              <a:custGeom>
                <a:avLst/>
                <a:gdLst>
                  <a:gd name="connsiteX0" fmla="*/ 0 w 373856"/>
                  <a:gd name="connsiteY0" fmla="*/ 59532 h 59532"/>
                  <a:gd name="connsiteX1" fmla="*/ 195262 w 373856"/>
                  <a:gd name="connsiteY1" fmla="*/ 0 h 59532"/>
                  <a:gd name="connsiteX2" fmla="*/ 373856 w 373856"/>
                  <a:gd name="connsiteY2" fmla="*/ 57150 h 5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856" h="59532">
                    <a:moveTo>
                      <a:pt x="0" y="59532"/>
                    </a:moveTo>
                    <a:lnTo>
                      <a:pt x="195262" y="0"/>
                    </a:lnTo>
                    <a:lnTo>
                      <a:pt x="373856" y="57150"/>
                    </a:lnTo>
                  </a:path>
                </a:pathLst>
              </a:custGeom>
              <a:solidFill>
                <a:schemeClr val="bg1"/>
              </a:solidFill>
              <a:ln w="19050" cmpd="thickThin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2" name="TextBox 201"/>
            <p:cNvSpPr txBox="1"/>
            <p:nvPr/>
          </p:nvSpPr>
          <p:spPr>
            <a:xfrm>
              <a:off x="3172752" y="1447138"/>
              <a:ext cx="67486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 smtClean="0"/>
                <a:t>Exposed Floor</a:t>
              </a:r>
              <a:endParaRPr lang="en-US" sz="900" b="1" dirty="0"/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5257800" y="4557076"/>
            <a:ext cx="94737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 smtClean="0"/>
              <a:t>Slab on Grade Floor</a:t>
            </a:r>
            <a:endParaRPr lang="en-US" sz="900" b="1" dirty="0"/>
          </a:p>
        </p:txBody>
      </p:sp>
      <p:grpSp>
        <p:nvGrpSpPr>
          <p:cNvPr id="343" name="Group 342"/>
          <p:cNvGrpSpPr/>
          <p:nvPr/>
        </p:nvGrpSpPr>
        <p:grpSpPr>
          <a:xfrm>
            <a:off x="3954683" y="3141144"/>
            <a:ext cx="975489" cy="1466502"/>
            <a:chOff x="4191002" y="344604"/>
            <a:chExt cx="975489" cy="1466502"/>
          </a:xfrm>
        </p:grpSpPr>
        <p:grpSp>
          <p:nvGrpSpPr>
            <p:cNvPr id="114" name="Group 113"/>
            <p:cNvGrpSpPr/>
            <p:nvPr/>
          </p:nvGrpSpPr>
          <p:grpSpPr>
            <a:xfrm>
              <a:off x="4191002" y="344604"/>
              <a:ext cx="975489" cy="1460649"/>
              <a:chOff x="4876800" y="2068673"/>
              <a:chExt cx="686455" cy="880632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896544" y="2830269"/>
                <a:ext cx="638627" cy="1190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897459" y="2164120"/>
                <a:ext cx="643074" cy="65892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flipV="1">
                <a:off x="4901906" y="2377536"/>
                <a:ext cx="638627" cy="172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901906" y="2614587"/>
                <a:ext cx="638627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/>
              <p:cNvSpPr/>
              <p:nvPr/>
            </p:nvSpPr>
            <p:spPr>
              <a:xfrm>
                <a:off x="5278221" y="2652243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278221" y="2189039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278221" y="2418524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096419" y="2652243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096419" y="2189039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096419" y="2418524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4876800" y="2068673"/>
                <a:ext cx="686455" cy="113703"/>
              </a:xfrm>
              <a:custGeom>
                <a:avLst/>
                <a:gdLst>
                  <a:gd name="connsiteX0" fmla="*/ 0 w 373856"/>
                  <a:gd name="connsiteY0" fmla="*/ 59532 h 59532"/>
                  <a:gd name="connsiteX1" fmla="*/ 195262 w 373856"/>
                  <a:gd name="connsiteY1" fmla="*/ 0 h 59532"/>
                  <a:gd name="connsiteX2" fmla="*/ 373856 w 373856"/>
                  <a:gd name="connsiteY2" fmla="*/ 57150 h 5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856" h="59532">
                    <a:moveTo>
                      <a:pt x="0" y="59532"/>
                    </a:moveTo>
                    <a:lnTo>
                      <a:pt x="195262" y="0"/>
                    </a:lnTo>
                    <a:lnTo>
                      <a:pt x="373856" y="57150"/>
                    </a:lnTo>
                  </a:path>
                </a:pathLst>
              </a:custGeom>
              <a:solidFill>
                <a:schemeClr val="bg1"/>
              </a:solidFill>
              <a:ln w="19050" cmpd="thickThin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8" name="Straight Connector 177"/>
            <p:cNvCxnSpPr/>
            <p:nvPr/>
          </p:nvCxnSpPr>
          <p:spPr>
            <a:xfrm>
              <a:off x="4220360" y="1595843"/>
              <a:ext cx="0" cy="207643"/>
            </a:xfrm>
            <a:prstGeom prst="line">
              <a:avLst/>
            </a:prstGeom>
            <a:solidFill>
              <a:srgbClr val="FCD5B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133080" y="1603463"/>
              <a:ext cx="0" cy="207643"/>
            </a:xfrm>
            <a:prstGeom prst="line">
              <a:avLst/>
            </a:prstGeom>
            <a:solidFill>
              <a:srgbClr val="FCD5B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6" name="TextBox 205"/>
            <p:cNvSpPr txBox="1"/>
            <p:nvPr/>
          </p:nvSpPr>
          <p:spPr>
            <a:xfrm>
              <a:off x="4398706" y="1630414"/>
              <a:ext cx="54822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 dirty="0" smtClean="0"/>
                <a:t>Crawlspace</a:t>
              </a:r>
              <a:endParaRPr lang="en-US" sz="900" b="1" dirty="0"/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7772400" y="3508250"/>
            <a:ext cx="975489" cy="1258851"/>
            <a:chOff x="7696200" y="896903"/>
            <a:chExt cx="975489" cy="1258851"/>
          </a:xfrm>
        </p:grpSpPr>
        <p:grpSp>
          <p:nvGrpSpPr>
            <p:cNvPr id="183" name="Group 182"/>
            <p:cNvGrpSpPr/>
            <p:nvPr/>
          </p:nvGrpSpPr>
          <p:grpSpPr>
            <a:xfrm>
              <a:off x="7696200" y="896903"/>
              <a:ext cx="975489" cy="1258851"/>
              <a:chOff x="4876800" y="2064079"/>
              <a:chExt cx="686455" cy="758967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4897459" y="2161914"/>
                <a:ext cx="643074" cy="6611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5" name="Straight Connector 184"/>
              <p:cNvCxnSpPr/>
              <p:nvPr/>
            </p:nvCxnSpPr>
            <p:spPr>
              <a:xfrm flipV="1">
                <a:off x="4901906" y="2377536"/>
                <a:ext cx="638627" cy="172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tangle 187"/>
              <p:cNvSpPr/>
              <p:nvPr/>
            </p:nvSpPr>
            <p:spPr>
              <a:xfrm>
                <a:off x="5278221" y="2189039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278221" y="2418524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5096419" y="2189039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096419" y="2418524"/>
                <a:ext cx="65449" cy="113706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4876800" y="2064079"/>
                <a:ext cx="686455" cy="113703"/>
              </a:xfrm>
              <a:custGeom>
                <a:avLst/>
                <a:gdLst>
                  <a:gd name="connsiteX0" fmla="*/ 0 w 373856"/>
                  <a:gd name="connsiteY0" fmla="*/ 59532 h 59532"/>
                  <a:gd name="connsiteX1" fmla="*/ 195262 w 373856"/>
                  <a:gd name="connsiteY1" fmla="*/ 0 h 59532"/>
                  <a:gd name="connsiteX2" fmla="*/ 373856 w 373856"/>
                  <a:gd name="connsiteY2" fmla="*/ 57150 h 5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856" h="59532">
                    <a:moveTo>
                      <a:pt x="0" y="59532"/>
                    </a:moveTo>
                    <a:lnTo>
                      <a:pt x="195262" y="0"/>
                    </a:lnTo>
                    <a:lnTo>
                      <a:pt x="373856" y="57150"/>
                    </a:lnTo>
                  </a:path>
                </a:pathLst>
              </a:custGeom>
              <a:solidFill>
                <a:schemeClr val="bg1"/>
              </a:solidFill>
              <a:ln w="19050" cmpd="thickThin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7" name="Rectangle 216"/>
            <p:cNvSpPr/>
            <p:nvPr/>
          </p:nvSpPr>
          <p:spPr>
            <a:xfrm>
              <a:off x="7749539" y="1800323"/>
              <a:ext cx="868681" cy="3405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6526513" y="4662101"/>
            <a:ext cx="92603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smtClean="0"/>
              <a:t>Below Grade Floor</a:t>
            </a:r>
          </a:p>
        </p:txBody>
      </p:sp>
      <p:graphicFrame>
        <p:nvGraphicFramePr>
          <p:cNvPr id="341" name="Table 3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09551"/>
              </p:ext>
            </p:extLst>
          </p:nvPr>
        </p:nvGraphicFramePr>
        <p:xfrm>
          <a:off x="152400" y="5105400"/>
          <a:ext cx="8839200" cy="1234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86000"/>
                <a:gridCol w="1310640"/>
                <a:gridCol w="1310640"/>
                <a:gridCol w="1310640"/>
                <a:gridCol w="1310640"/>
                <a:gridCol w="1310640"/>
              </a:tblGrid>
              <a:tr h="178978">
                <a:tc gridSpan="6">
                  <a:txBody>
                    <a:bodyPr/>
                    <a:lstStyle/>
                    <a:p>
                      <a:pPr algn="l"/>
                      <a:endParaRPr lang="en-US" sz="11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178978"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 smtClean="0"/>
                        <a:t>Number of Floor Above Grade</a:t>
                      </a:r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978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Number of Floors Below Grade</a:t>
                      </a:r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1*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1*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978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Elevation of First Floor Above Grade</a:t>
                      </a:r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978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Depth of Building Below Grade</a:t>
                      </a:r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96" name="TextBox 195"/>
          <p:cNvSpPr txBox="1"/>
          <p:nvPr/>
        </p:nvSpPr>
        <p:spPr>
          <a:xfrm>
            <a:off x="152400" y="6659881"/>
            <a:ext cx="885914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/>
              <a:t>* Only “partially” below grade floor may have dwelling units</a:t>
            </a:r>
            <a:endParaRPr lang="en-US" sz="900" dirty="0"/>
          </a:p>
        </p:txBody>
      </p:sp>
      <p:sp>
        <p:nvSpPr>
          <p:cNvPr id="197" name="TextBox 196"/>
          <p:cNvSpPr txBox="1"/>
          <p:nvPr/>
        </p:nvSpPr>
        <p:spPr>
          <a:xfrm>
            <a:off x="7806481" y="4800600"/>
            <a:ext cx="92603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smtClean="0"/>
              <a:t>Below Grade Floor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599" y="306860"/>
            <a:ext cx="2812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Describing the Building</a:t>
            </a:r>
          </a:p>
          <a:p>
            <a:r>
              <a:rPr lang="en-US" sz="1400" b="1" dirty="0" smtClean="0"/>
              <a:t>for Different Foundation Types</a:t>
            </a:r>
          </a:p>
        </p:txBody>
      </p:sp>
      <p:pic>
        <p:nvPicPr>
          <p:cNvPr id="2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82133" r="28165" b="14851"/>
          <a:stretch/>
        </p:blipFill>
        <p:spPr bwMode="auto">
          <a:xfrm>
            <a:off x="440868" y="8475874"/>
            <a:ext cx="6615877" cy="2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1898402" y="4512601"/>
            <a:ext cx="838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898402" y="4246317"/>
            <a:ext cx="838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263899" y="4235022"/>
            <a:ext cx="0" cy="284041"/>
          </a:xfrm>
          <a:prstGeom prst="line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343021" y="4292132"/>
            <a:ext cx="1907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/>
              <a:t>10 </a:t>
            </a:r>
            <a:r>
              <a:rPr lang="en-US" sz="800" dirty="0" err="1" smtClean="0"/>
              <a:t>ft</a:t>
            </a:r>
            <a:endParaRPr lang="en-US" sz="800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4983114" y="4396025"/>
            <a:ext cx="0" cy="204001"/>
          </a:xfrm>
          <a:prstGeom prst="line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89086" y="4401930"/>
            <a:ext cx="2420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/>
              <a:t>4+2 </a:t>
            </a:r>
            <a:r>
              <a:rPr lang="en-US" sz="800" dirty="0" err="1" smtClean="0"/>
              <a:t>ft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26" y="152400"/>
            <a:ext cx="585919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17374" y="573025"/>
            <a:ext cx="2664476" cy="435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334486" y="990600"/>
            <a:ext cx="2335158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7808077" y="4421343"/>
            <a:ext cx="90752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802728" y="4427215"/>
            <a:ext cx="0" cy="373385"/>
          </a:xfrm>
          <a:prstGeom prst="line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8843170" y="4401929"/>
            <a:ext cx="2420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/>
              <a:t>3+7 </a:t>
            </a:r>
            <a:r>
              <a:rPr lang="en-US" sz="800" dirty="0" err="1" smtClean="0"/>
              <a:t>ft</a:t>
            </a:r>
            <a:endParaRPr lang="en-US" sz="800" dirty="0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7506178" y="4272811"/>
            <a:ext cx="0" cy="373385"/>
          </a:xfrm>
          <a:prstGeom prst="line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546620" y="4247525"/>
            <a:ext cx="2420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/>
              <a:t>7+3 </a:t>
            </a:r>
            <a:r>
              <a:rPr lang="en-US" sz="800" dirty="0" err="1" smtClean="0"/>
              <a:t>ft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463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ent-Up Arrow 78"/>
          <p:cNvSpPr/>
          <p:nvPr/>
        </p:nvSpPr>
        <p:spPr>
          <a:xfrm rot="5400000">
            <a:off x="5765096" y="4332908"/>
            <a:ext cx="678697" cy="529264"/>
          </a:xfrm>
          <a:prstGeom prst="bentUpArrow">
            <a:avLst>
              <a:gd name="adj1" fmla="val 24623"/>
              <a:gd name="adj2" fmla="val 28888"/>
              <a:gd name="adj3" fmla="val 19868"/>
            </a:avLst>
          </a:prstGeom>
          <a:solidFill>
            <a:srgbClr val="006C3A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n-US" sz="1400"/>
          </a:p>
        </p:txBody>
      </p:sp>
      <p:sp>
        <p:nvSpPr>
          <p:cNvPr id="63" name="Right Arrow 62"/>
          <p:cNvSpPr/>
          <p:nvPr/>
        </p:nvSpPr>
        <p:spPr>
          <a:xfrm>
            <a:off x="7033983" y="4597164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rgbClr val="006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7911107" y="4597164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4410637" y="3766584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rgbClr val="006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5280141" y="3766584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904171" y="2895599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rgbClr val="006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1773675" y="2895599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rgbClr val="006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2653991" y="2895599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MulTEA’s Auditing Steps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0952" y="2755712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Describe the Building</a:t>
            </a:r>
            <a:endParaRPr lang="en-US" sz="1200" b="1" kern="1200" dirty="0"/>
          </a:p>
        </p:txBody>
      </p:sp>
      <p:sp>
        <p:nvSpPr>
          <p:cNvPr id="16" name="Rectangle 15"/>
          <p:cNvSpPr/>
          <p:nvPr/>
        </p:nvSpPr>
        <p:spPr>
          <a:xfrm>
            <a:off x="1107670" y="2755712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Enter Utility Bills</a:t>
            </a:r>
            <a:endParaRPr lang="en-US" sz="1200" b="1" kern="1200" dirty="0"/>
          </a:p>
        </p:txBody>
      </p:sp>
      <p:sp>
        <p:nvSpPr>
          <p:cNvPr id="17" name="Rectangle 16"/>
          <p:cNvSpPr/>
          <p:nvPr/>
        </p:nvSpPr>
        <p:spPr>
          <a:xfrm>
            <a:off x="1984388" y="2755712"/>
            <a:ext cx="805246" cy="612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Calibration Run</a:t>
            </a:r>
            <a:endParaRPr lang="en-US" sz="1200" b="1" kern="1200" dirty="0"/>
          </a:p>
        </p:txBody>
      </p:sp>
      <p:sp>
        <p:nvSpPr>
          <p:cNvPr id="22" name="Rectangle 21"/>
          <p:cNvSpPr/>
          <p:nvPr/>
        </p:nvSpPr>
        <p:spPr>
          <a:xfrm>
            <a:off x="2861106" y="2755712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View Calibration Results</a:t>
            </a:r>
            <a:endParaRPr lang="en-US" sz="1200" b="1" kern="1200" dirty="0"/>
          </a:p>
        </p:txBody>
      </p:sp>
      <p:sp>
        <p:nvSpPr>
          <p:cNvPr id="27" name="Rectangle 26"/>
          <p:cNvSpPr/>
          <p:nvPr/>
        </p:nvSpPr>
        <p:spPr>
          <a:xfrm>
            <a:off x="6367978" y="4452244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Select Package</a:t>
            </a:r>
            <a:endParaRPr lang="en-US" sz="1200" b="1" kern="1200" dirty="0"/>
          </a:p>
        </p:txBody>
      </p:sp>
      <p:sp>
        <p:nvSpPr>
          <p:cNvPr id="28" name="Rectangle 27"/>
          <p:cNvSpPr/>
          <p:nvPr/>
        </p:nvSpPr>
        <p:spPr>
          <a:xfrm>
            <a:off x="7244696" y="4452244"/>
            <a:ext cx="805246" cy="612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Package Run</a:t>
            </a:r>
            <a:endParaRPr lang="en-US" sz="1200" b="1" kern="1200" dirty="0"/>
          </a:p>
        </p:txBody>
      </p:sp>
      <p:sp>
        <p:nvSpPr>
          <p:cNvPr id="29" name="Rectangle 28"/>
          <p:cNvSpPr/>
          <p:nvPr/>
        </p:nvSpPr>
        <p:spPr>
          <a:xfrm>
            <a:off x="8121414" y="4452244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View Package Results</a:t>
            </a:r>
            <a:endParaRPr lang="en-US" sz="1200" b="1" kern="1200" dirty="0"/>
          </a:p>
        </p:txBody>
      </p:sp>
      <p:sp>
        <p:nvSpPr>
          <p:cNvPr id="30" name="Rectangle 29"/>
          <p:cNvSpPr/>
          <p:nvPr/>
        </p:nvSpPr>
        <p:spPr>
          <a:xfrm>
            <a:off x="3737824" y="3621664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Describe Measures</a:t>
            </a:r>
            <a:endParaRPr lang="en-US" sz="1200" b="1" kern="1200" dirty="0"/>
          </a:p>
        </p:txBody>
      </p:sp>
      <p:sp>
        <p:nvSpPr>
          <p:cNvPr id="31" name="Rectangle 30"/>
          <p:cNvSpPr/>
          <p:nvPr/>
        </p:nvSpPr>
        <p:spPr>
          <a:xfrm>
            <a:off x="4614542" y="3621664"/>
            <a:ext cx="805246" cy="612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Measures Run</a:t>
            </a:r>
            <a:endParaRPr lang="en-US" sz="1200" b="1" kern="1200" dirty="0"/>
          </a:p>
        </p:txBody>
      </p:sp>
      <p:sp>
        <p:nvSpPr>
          <p:cNvPr id="32" name="Rectangle 31"/>
          <p:cNvSpPr/>
          <p:nvPr/>
        </p:nvSpPr>
        <p:spPr>
          <a:xfrm>
            <a:off x="5491260" y="3621664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View Measures Results</a:t>
            </a:r>
            <a:endParaRPr lang="en-US" sz="1200" b="1" kern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2372" y="3368039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 1: Calibration Run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96506" y="5064571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 3: Package Run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Elbow Connector 38"/>
          <p:cNvCxnSpPr>
            <a:stCxn id="22" idx="0"/>
            <a:endCxn id="17" idx="0"/>
          </p:cNvCxnSpPr>
          <p:nvPr/>
        </p:nvCxnSpPr>
        <p:spPr>
          <a:xfrm rot="16200000" flipV="1">
            <a:off x="2825370" y="2317353"/>
            <a:ext cx="12700" cy="876718"/>
          </a:xfrm>
          <a:prstGeom prst="bentConnector3">
            <a:avLst>
              <a:gd name="adj1" fmla="val 1800000"/>
            </a:avLst>
          </a:prstGeom>
          <a:ln w="19050">
            <a:solidFill>
              <a:srgbClr val="006C3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2" idx="0"/>
            <a:endCxn id="31" idx="0"/>
          </p:cNvCxnSpPr>
          <p:nvPr/>
        </p:nvCxnSpPr>
        <p:spPr>
          <a:xfrm rot="16200000" flipV="1">
            <a:off x="5455524" y="3183305"/>
            <a:ext cx="12700" cy="876718"/>
          </a:xfrm>
          <a:prstGeom prst="bentConnector3">
            <a:avLst>
              <a:gd name="adj1" fmla="val 1800000"/>
            </a:avLst>
          </a:prstGeom>
          <a:ln w="19050">
            <a:solidFill>
              <a:srgbClr val="006C3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9" idx="0"/>
            <a:endCxn id="28" idx="0"/>
          </p:cNvCxnSpPr>
          <p:nvPr/>
        </p:nvCxnSpPr>
        <p:spPr>
          <a:xfrm rot="16200000" flipV="1">
            <a:off x="8085678" y="4013885"/>
            <a:ext cx="12700" cy="876718"/>
          </a:xfrm>
          <a:prstGeom prst="bentConnector3">
            <a:avLst>
              <a:gd name="adj1" fmla="val 1800000"/>
            </a:avLst>
          </a:prstGeom>
          <a:ln w="19050">
            <a:solidFill>
              <a:srgbClr val="006C3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ent-Up Arrow 55"/>
          <p:cNvSpPr/>
          <p:nvPr/>
        </p:nvSpPr>
        <p:spPr>
          <a:xfrm rot="5400000">
            <a:off x="3133842" y="3454609"/>
            <a:ext cx="678697" cy="529264"/>
          </a:xfrm>
          <a:prstGeom prst="bentUpArrow">
            <a:avLst>
              <a:gd name="adj1" fmla="val 24623"/>
              <a:gd name="adj2" fmla="val 28888"/>
              <a:gd name="adj3" fmla="val 19868"/>
            </a:avLst>
          </a:prstGeom>
          <a:solidFill>
            <a:srgbClr val="006C3A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n-US" sz="1400"/>
          </a:p>
        </p:txBody>
      </p:sp>
      <p:sp>
        <p:nvSpPr>
          <p:cNvPr id="34" name="TextBox 33"/>
          <p:cNvSpPr txBox="1"/>
          <p:nvPr/>
        </p:nvSpPr>
        <p:spPr>
          <a:xfrm>
            <a:off x="3666352" y="4235828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 2: Measures Run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04360" y="2057400"/>
            <a:ext cx="14547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Modify building inputs, if needed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63900" y="2921913"/>
            <a:ext cx="14547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Modify measures details, if needed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52316" y="3760113"/>
            <a:ext cx="16743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Modify package selection, if needed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66800"/>
            <a:ext cx="8642640" cy="4724400"/>
          </a:xfrm>
        </p:spPr>
        <p:txBody>
          <a:bodyPr/>
          <a:lstStyle/>
          <a:p>
            <a:r>
              <a:rPr lang="en-US" dirty="0" smtClean="0"/>
              <a:t>Next webinar </a:t>
            </a:r>
            <a:r>
              <a:rPr lang="en-US" dirty="0" smtClean="0"/>
              <a:t>Tuesday, </a:t>
            </a:r>
            <a:r>
              <a:rPr lang="en-US" dirty="0" smtClean="0"/>
              <a:t>June </a:t>
            </a:r>
            <a:r>
              <a:rPr lang="en-US" dirty="0" smtClean="0"/>
              <a:t>22 </a:t>
            </a:r>
            <a:r>
              <a:rPr lang="en-US" dirty="0" smtClean="0"/>
              <a:t>at 1:00 EDT</a:t>
            </a:r>
          </a:p>
          <a:p>
            <a:r>
              <a:rPr lang="en-US" dirty="0" smtClean="0"/>
              <a:t>Recording link for this webinar and the Power Point presentation will be sent to all </a:t>
            </a:r>
            <a:r>
              <a:rPr lang="en-US" dirty="0" smtClean="0"/>
              <a:t>participants</a:t>
            </a:r>
            <a:endParaRPr lang="en-US" dirty="0" smtClean="0"/>
          </a:p>
          <a:p>
            <a:r>
              <a:rPr lang="en-US" dirty="0" smtClean="0"/>
              <a:t>Log in information will be sent to all participants at the end of the webinar series</a:t>
            </a:r>
          </a:p>
          <a:p>
            <a:pPr lvl="1"/>
            <a:r>
              <a:rPr lang="en-US" dirty="0" smtClean="0"/>
              <a:t>Web address</a:t>
            </a:r>
          </a:p>
          <a:p>
            <a:pPr lvl="1"/>
            <a:r>
              <a:rPr lang="en-US" dirty="0" smtClean="0"/>
              <a:t>User ID and password</a:t>
            </a:r>
          </a:p>
          <a:p>
            <a:pPr lvl="2"/>
            <a:r>
              <a:rPr lang="en-US" dirty="0"/>
              <a:t>Each </a:t>
            </a:r>
            <a:r>
              <a:rPr lang="en-US" dirty="0" smtClean="0"/>
              <a:t>participant </a:t>
            </a:r>
            <a:r>
              <a:rPr lang="en-US" dirty="0"/>
              <a:t>will get one set of login information</a:t>
            </a:r>
          </a:p>
          <a:p>
            <a:pPr lvl="2"/>
            <a:r>
              <a:rPr lang="en-US" dirty="0" smtClean="0"/>
              <a:t>Agency </a:t>
            </a:r>
            <a:r>
              <a:rPr lang="en-US" dirty="0"/>
              <a:t>will be pre-setup for each organization</a:t>
            </a:r>
          </a:p>
          <a:p>
            <a:pPr lvl="2"/>
            <a:r>
              <a:rPr lang="en-US" dirty="0" smtClean="0"/>
              <a:t>Each </a:t>
            </a:r>
            <a:r>
              <a:rPr lang="en-US" dirty="0"/>
              <a:t>person within an organization will be able to see </a:t>
            </a:r>
            <a:r>
              <a:rPr lang="en-US" dirty="0" smtClean="0"/>
              <a:t>information entered </a:t>
            </a:r>
            <a:r>
              <a:rPr lang="en-US" dirty="0"/>
              <a:t>only for </a:t>
            </a:r>
            <a:r>
              <a:rPr lang="en-US" dirty="0" smtClean="0"/>
              <a:t>that </a:t>
            </a:r>
            <a:r>
              <a:rPr lang="en-US" dirty="0"/>
              <a:t>organization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1143000"/>
            <a:ext cx="8753476" cy="4224746"/>
          </a:xfrm>
        </p:spPr>
        <p:txBody>
          <a:bodyPr/>
          <a:lstStyle/>
          <a:p>
            <a:r>
              <a:rPr lang="en-US" b="1" dirty="0" smtClean="0"/>
              <a:t>Mark Ternes</a:t>
            </a:r>
          </a:p>
          <a:p>
            <a:pPr lvl="1"/>
            <a:r>
              <a:rPr lang="en-US" dirty="0" smtClean="0"/>
              <a:t>865-574-0749</a:t>
            </a:r>
          </a:p>
          <a:p>
            <a:pPr lvl="1"/>
            <a:r>
              <a:rPr lang="en-US" dirty="0" smtClean="0">
                <a:hlinkClick r:id="rId2"/>
              </a:rPr>
              <a:t>ternesmp@ornl.gov</a:t>
            </a:r>
            <a:r>
              <a:rPr lang="en-US" dirty="0" smtClean="0"/>
              <a:t> </a:t>
            </a:r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b="1" dirty="0" smtClean="0"/>
              <a:t>Mini Malhotra</a:t>
            </a:r>
          </a:p>
          <a:p>
            <a:pPr lvl="1"/>
            <a:r>
              <a:rPr lang="en-US" dirty="0" smtClean="0"/>
              <a:t>865-574-4317</a:t>
            </a:r>
          </a:p>
          <a:p>
            <a:pPr lvl="1"/>
            <a:r>
              <a:rPr lang="en-US" dirty="0" smtClean="0">
                <a:hlinkClick r:id="rId3"/>
              </a:rPr>
              <a:t>malhotram@ornl.gov</a:t>
            </a:r>
            <a:endParaRPr lang="en-US" dirty="0" smtClean="0"/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b="1" dirty="0" smtClean="0"/>
              <a:t>Gina Accawi</a:t>
            </a:r>
          </a:p>
          <a:p>
            <a:pPr lvl="1"/>
            <a:r>
              <a:rPr lang="en-US" dirty="0" smtClean="0"/>
              <a:t>865-241-9343</a:t>
            </a:r>
          </a:p>
          <a:p>
            <a:pPr lvl="1"/>
            <a:r>
              <a:rPr lang="en-US" dirty="0" smtClean="0">
                <a:hlinkClick r:id="rId4"/>
              </a:rPr>
              <a:t>accawigk@ornl.gov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1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DCCB12-0940-4923-97F5-47BC8975F92E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(Standard Screen)</Template>
  <TotalTime>7300</TotalTime>
  <Words>514</Words>
  <Application>Microsoft Office PowerPoint</Application>
  <PresentationFormat>On-screen Show (4:3)</PresentationFormat>
  <Paragraphs>139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Presentations (Standard Screen)</vt:lpstr>
      <vt:lpstr>Multifamily Tool for Energy Audits (MulTEA) Training Webinar – Session 2</vt:lpstr>
      <vt:lpstr>Webinar Logistics</vt:lpstr>
      <vt:lpstr>Agenda</vt:lpstr>
      <vt:lpstr>PowerPoint Presentation</vt:lpstr>
      <vt:lpstr>PowerPoint Presentation</vt:lpstr>
      <vt:lpstr>MulTEA’s Auditing Steps</vt:lpstr>
      <vt:lpstr>Next Steps</vt:lpstr>
      <vt:lpstr>Contacts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Johnson</dc:creator>
  <cp:lastModifiedBy>Mark P Ternes</cp:lastModifiedBy>
  <cp:revision>36</cp:revision>
  <cp:lastPrinted>2017-06-15T16:23:48Z</cp:lastPrinted>
  <dcterms:created xsi:type="dcterms:W3CDTF">2015-10-09T12:52:25Z</dcterms:created>
  <dcterms:modified xsi:type="dcterms:W3CDTF">2017-06-15T18:50:21Z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