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333" r:id="rId7"/>
    <p:sldId id="334" r:id="rId8"/>
    <p:sldId id="332" r:id="rId9"/>
    <p:sldId id="270" r:id="rId1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5FF0E-1523-4074-830E-6AAF7BDA8891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3E2E5-C9DC-462D-B602-91B1FEAC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D9BA-400F-42F7-B764-5BBBC295EB6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CE561-7415-47E8-AE5B-17DD3614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94360"/>
            <a:ext cx="4553721" cy="45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Multifamily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Tool for Energy Audits (MulTEA) Webinar Training – Session 1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lhotram@ornl.gov" TargetMode="External"/><Relationship Id="rId2" Type="http://schemas.openxmlformats.org/officeDocument/2006/relationships/hyperlink" Target="mailto:ternesmp@orn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cawigk@ornl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379976" cy="1661993"/>
          </a:xfrm>
        </p:spPr>
        <p:txBody>
          <a:bodyPr/>
          <a:lstStyle/>
          <a:p>
            <a:r>
              <a:rPr lang="en-US" dirty="0" smtClean="0"/>
              <a:t>Multifamily Tool for Energy Audits (MulTEA) Training Webinar – Session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2290870"/>
            <a:ext cx="4378776" cy="33479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Mark Ternes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Mini Malhotra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Gina Accawi</a:t>
            </a:r>
          </a:p>
          <a:p>
            <a:endParaRPr lang="en-US" dirty="0" smtClean="0"/>
          </a:p>
          <a:p>
            <a:r>
              <a:rPr lang="en-US" dirty="0" smtClean="0"/>
              <a:t>Oak Ridge National Laboratory</a:t>
            </a:r>
          </a:p>
          <a:p>
            <a:endParaRPr lang="en-US" dirty="0" smtClean="0"/>
          </a:p>
          <a:p>
            <a:r>
              <a:rPr lang="en-US" dirty="0" smtClean="0"/>
              <a:t>June </a:t>
            </a:r>
            <a:r>
              <a:rPr lang="en-US" dirty="0" smtClean="0"/>
              <a:t>20,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762000"/>
            <a:ext cx="8753476" cy="4650504"/>
          </a:xfrm>
        </p:spPr>
        <p:txBody>
          <a:bodyPr/>
          <a:lstStyle/>
          <a:p>
            <a:r>
              <a:rPr lang="en-US" dirty="0" smtClean="0"/>
              <a:t>Discussion is being recorded</a:t>
            </a:r>
          </a:p>
          <a:p>
            <a:r>
              <a:rPr lang="en-US" dirty="0" smtClean="0"/>
              <a:t>Recording will be made available to all participants of this training series, especially those who miss this meeting</a:t>
            </a:r>
          </a:p>
          <a:p>
            <a:r>
              <a:rPr lang="en-US" dirty="0" smtClean="0"/>
              <a:t>General protocols for web-based meetings</a:t>
            </a:r>
          </a:p>
          <a:p>
            <a:pPr lvl="1"/>
            <a:r>
              <a:rPr lang="en-US" dirty="0" smtClean="0"/>
              <a:t>Raised hands</a:t>
            </a:r>
          </a:p>
          <a:p>
            <a:pPr lvl="1"/>
            <a:r>
              <a:rPr lang="en-US" dirty="0" smtClean="0"/>
              <a:t>Chat features</a:t>
            </a:r>
          </a:p>
          <a:p>
            <a:pPr lvl="1"/>
            <a:r>
              <a:rPr lang="en-US" dirty="0" smtClean="0"/>
              <a:t>Questions to speakers/host</a:t>
            </a:r>
          </a:p>
          <a:p>
            <a:r>
              <a:rPr lang="en-US" dirty="0" smtClean="0"/>
              <a:t>Will take frequent breaks during the presentations to answer questions</a:t>
            </a:r>
          </a:p>
          <a:p>
            <a:r>
              <a:rPr lang="en-US" dirty="0"/>
              <a:t>May mute everybody to avoid background chatter, </a:t>
            </a:r>
            <a:r>
              <a:rPr lang="en-US" dirty="0" smtClean="0"/>
              <a:t>noise, </a:t>
            </a:r>
            <a:r>
              <a:rPr lang="en-US" dirty="0"/>
              <a:t>and feedback, but will unmute during </a:t>
            </a:r>
            <a:r>
              <a:rPr lang="en-US" dirty="0" smtClean="0"/>
              <a:t>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642640" cy="502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 smtClean="0"/>
              <a:t>Seminar 1: Tuesday, June 13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Overview of the web-based Weatherization Assistant and MulTEA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Agency and User forms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Creating an Account and an Audit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Describing a </a:t>
            </a:r>
            <a:r>
              <a:rPr lang="en-US" sz="2000" u="sng" dirty="0" smtClean="0"/>
              <a:t>simple</a:t>
            </a:r>
            <a:r>
              <a:rPr lang="en-US" sz="2000" dirty="0" smtClean="0"/>
              <a:t> building in MulTEA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Describing weatherization measures in </a:t>
            </a:r>
            <a:r>
              <a:rPr lang="en-US" sz="2000" dirty="0" smtClean="0"/>
              <a:t>MulTEA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Seminar 2: Thursday, June 15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Describing more complicated buildings in MulTEA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Entering utility bills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Running an audit and viewing results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Calibration run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Individual weatherization measures run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/>
              <a:t>Package run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Seminar 3: Tuesday, June 20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Libraries: Economic Parameters, Fuel Costs, and Measure Costs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Final questions and discussion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that I Forgot to Mention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66800"/>
            <a:ext cx="8642640" cy="4195415"/>
          </a:xfrm>
        </p:spPr>
        <p:txBody>
          <a:bodyPr/>
          <a:lstStyle/>
          <a:p>
            <a:r>
              <a:rPr lang="en-US" sz="2400" dirty="0" smtClean="0"/>
              <a:t>Remember to click on OK or Apply to save entries</a:t>
            </a:r>
          </a:p>
          <a:p>
            <a:r>
              <a:rPr lang="en-US" sz="2400" dirty="0" smtClean="0"/>
              <a:t>Must complete the Wall forms before the Window and Door forms</a:t>
            </a:r>
          </a:p>
          <a:p>
            <a:r>
              <a:rPr lang="en-US" sz="2400" dirty="0" smtClean="0"/>
              <a:t>Utility bills – currently must be for one calendar year</a:t>
            </a:r>
          </a:p>
          <a:p>
            <a:r>
              <a:rPr lang="en-US" sz="2400" dirty="0" smtClean="0"/>
              <a:t>“Likely” calibration input adjustments</a:t>
            </a:r>
          </a:p>
          <a:p>
            <a:pPr lvl="1"/>
            <a:r>
              <a:rPr lang="en-US" sz="2000" dirty="0" smtClean="0"/>
              <a:t>Thermostat settings: heating, cooling, and water heating</a:t>
            </a:r>
          </a:p>
          <a:p>
            <a:pPr lvl="1"/>
            <a:r>
              <a:rPr lang="en-US" sz="2000" dirty="0" smtClean="0"/>
              <a:t>Equipment efficiencies: heating, cooling, and water heating</a:t>
            </a:r>
          </a:p>
          <a:p>
            <a:pPr lvl="1"/>
            <a:r>
              <a:rPr lang="en-US" sz="2000" dirty="0" smtClean="0"/>
              <a:t>Infiltration rate</a:t>
            </a:r>
          </a:p>
          <a:p>
            <a:pPr lvl="1"/>
            <a:r>
              <a:rPr lang="en-US" sz="2000" dirty="0" smtClean="0"/>
              <a:t>Window leakiness</a:t>
            </a:r>
          </a:p>
          <a:p>
            <a:pPr lvl="1"/>
            <a:r>
              <a:rPr lang="en-US" sz="2000" dirty="0" smtClean="0"/>
              <a:t>Lighting and appliance densities</a:t>
            </a:r>
          </a:p>
          <a:p>
            <a:r>
              <a:rPr lang="en-US" sz="2400" dirty="0" smtClean="0"/>
              <a:t>Enter incidental repairs on the Retrofit Package Economics form (but not H&amp;S items)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03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14400"/>
            <a:ext cx="8561832" cy="4724400"/>
          </a:xfrm>
        </p:spPr>
        <p:txBody>
          <a:bodyPr/>
          <a:lstStyle/>
          <a:p>
            <a:r>
              <a:rPr lang="en-US" sz="2400" dirty="0" smtClean="0"/>
              <a:t>Recording </a:t>
            </a:r>
            <a:r>
              <a:rPr lang="en-US" sz="2400" dirty="0" smtClean="0"/>
              <a:t>link for this webinar and the Power Point presentation will be sent to all participants</a:t>
            </a:r>
          </a:p>
          <a:p>
            <a:r>
              <a:rPr lang="en-US" sz="2400" dirty="0" smtClean="0"/>
              <a:t>Log in information will be sent to all </a:t>
            </a:r>
            <a:r>
              <a:rPr lang="en-US" sz="2400" dirty="0" smtClean="0"/>
              <a:t>participants</a:t>
            </a:r>
            <a:endParaRPr lang="en-US" sz="2400" dirty="0" smtClean="0"/>
          </a:p>
          <a:p>
            <a:pPr lvl="1"/>
            <a:r>
              <a:rPr lang="en-US" sz="2000" dirty="0" smtClean="0"/>
              <a:t>Web address</a:t>
            </a:r>
          </a:p>
          <a:p>
            <a:pPr lvl="1"/>
            <a:r>
              <a:rPr lang="en-US" sz="2000" dirty="0" smtClean="0"/>
              <a:t>User ID and password</a:t>
            </a:r>
          </a:p>
          <a:p>
            <a:pPr lvl="2"/>
            <a:r>
              <a:rPr lang="en-US" sz="1800" dirty="0"/>
              <a:t>Each </a:t>
            </a:r>
            <a:r>
              <a:rPr lang="en-US" sz="1800" dirty="0" smtClean="0"/>
              <a:t>participant </a:t>
            </a:r>
            <a:r>
              <a:rPr lang="en-US" sz="1800" dirty="0"/>
              <a:t>will get one set of login information</a:t>
            </a:r>
          </a:p>
          <a:p>
            <a:pPr lvl="2"/>
            <a:r>
              <a:rPr lang="en-US" sz="1800" dirty="0" smtClean="0"/>
              <a:t>Agency </a:t>
            </a:r>
            <a:r>
              <a:rPr lang="en-US" sz="1800" dirty="0"/>
              <a:t>will be pre-setup for each organization</a:t>
            </a:r>
          </a:p>
          <a:p>
            <a:pPr lvl="2"/>
            <a:r>
              <a:rPr lang="en-US" sz="1800" dirty="0" smtClean="0"/>
              <a:t>Participants from the same agency will be assigned to the same agency</a:t>
            </a:r>
          </a:p>
          <a:p>
            <a:r>
              <a:rPr lang="en-US" sz="2400" dirty="0" smtClean="0"/>
              <a:t>Will send out example buildings with inputs and results that you can use to learn how to use the software</a:t>
            </a:r>
          </a:p>
          <a:p>
            <a:pPr lvl="1"/>
            <a:r>
              <a:rPr lang="en-US" sz="2000" dirty="0" smtClean="0"/>
              <a:t>Demonstration Building – Perhaps enter first since simplest</a:t>
            </a:r>
          </a:p>
          <a:p>
            <a:pPr lvl="1"/>
            <a:r>
              <a:rPr lang="en-US" sz="2000" dirty="0" smtClean="0"/>
              <a:t>Other buildings – Varied foundation, systems, etc.</a:t>
            </a:r>
          </a:p>
          <a:p>
            <a:r>
              <a:rPr lang="en-US" sz="2400" dirty="0" smtClean="0"/>
              <a:t>Call me if you or your state wants to start using the software within your program</a:t>
            </a:r>
            <a:endParaRPr lang="en-US" sz="24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1143000"/>
            <a:ext cx="8753476" cy="4224746"/>
          </a:xfrm>
        </p:spPr>
        <p:txBody>
          <a:bodyPr/>
          <a:lstStyle/>
          <a:p>
            <a:r>
              <a:rPr lang="en-US" b="1" dirty="0" smtClean="0"/>
              <a:t>Mark Ternes</a:t>
            </a:r>
          </a:p>
          <a:p>
            <a:pPr lvl="1"/>
            <a:r>
              <a:rPr lang="en-US" dirty="0" smtClean="0"/>
              <a:t>865-574-0749</a:t>
            </a:r>
          </a:p>
          <a:p>
            <a:pPr lvl="1"/>
            <a:r>
              <a:rPr lang="en-US" dirty="0" smtClean="0">
                <a:hlinkClick r:id="rId2"/>
              </a:rPr>
              <a:t>ternesmp@ornl.gov</a:t>
            </a:r>
            <a:r>
              <a:rPr lang="en-US" dirty="0" smtClean="0"/>
              <a:t> </a:t>
            </a:r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b="1" dirty="0" smtClean="0"/>
              <a:t>Mini Malhotra</a:t>
            </a:r>
          </a:p>
          <a:p>
            <a:pPr lvl="1"/>
            <a:r>
              <a:rPr lang="en-US" dirty="0" smtClean="0"/>
              <a:t>865-574-4317</a:t>
            </a:r>
          </a:p>
          <a:p>
            <a:pPr lvl="1"/>
            <a:r>
              <a:rPr lang="en-US" dirty="0" smtClean="0">
                <a:hlinkClick r:id="rId3"/>
              </a:rPr>
              <a:t>malhotram@ornl.gov</a:t>
            </a:r>
            <a:endParaRPr lang="en-US" dirty="0" smtClean="0"/>
          </a:p>
          <a:p>
            <a:pPr marL="346075" lvl="1" indent="0">
              <a:buNone/>
            </a:pPr>
            <a:endParaRPr lang="en-US" dirty="0" smtClean="0"/>
          </a:p>
          <a:p>
            <a:r>
              <a:rPr lang="en-US" b="1" dirty="0" smtClean="0"/>
              <a:t>Gina Accawi</a:t>
            </a:r>
          </a:p>
          <a:p>
            <a:pPr lvl="1"/>
            <a:r>
              <a:rPr lang="en-US" dirty="0" smtClean="0"/>
              <a:t>865-241-9343</a:t>
            </a:r>
          </a:p>
          <a:p>
            <a:pPr lvl="1"/>
            <a:r>
              <a:rPr lang="en-US" dirty="0" smtClean="0">
                <a:hlinkClick r:id="rId4"/>
              </a:rPr>
              <a:t>accawigk@ornl.gov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1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DCCB12-0940-4923-97F5-47BC8975F92E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(Standard Screen)</Template>
  <TotalTime>8425</TotalTime>
  <Words>395</Words>
  <Application>Microsoft Office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Presentations (Standard Screen)</vt:lpstr>
      <vt:lpstr>Multifamily Tool for Energy Audits (MulTEA) Training Webinar – Session 3</vt:lpstr>
      <vt:lpstr>Webinar Logistics</vt:lpstr>
      <vt:lpstr>Agenda</vt:lpstr>
      <vt:lpstr>Items that I Forgot to Mention</vt:lpstr>
      <vt:lpstr>Next Steps</vt:lpstr>
      <vt:lpstr>Contacts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Johnson</dc:creator>
  <cp:lastModifiedBy>Mark P Ternes</cp:lastModifiedBy>
  <cp:revision>43</cp:revision>
  <cp:lastPrinted>2017-06-15T16:23:48Z</cp:lastPrinted>
  <dcterms:created xsi:type="dcterms:W3CDTF">2015-10-09T12:52:25Z</dcterms:created>
  <dcterms:modified xsi:type="dcterms:W3CDTF">2017-06-20T11:55:37Z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